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69" r:id="rId3"/>
    <p:sldId id="270" r:id="rId4"/>
    <p:sldId id="271" r:id="rId5"/>
    <p:sldId id="274" r:id="rId6"/>
    <p:sldId id="275" r:id="rId7"/>
    <p:sldId id="272" r:id="rId8"/>
    <p:sldId id="273" r:id="rId9"/>
    <p:sldId id="265" r:id="rId10"/>
    <p:sldId id="263" r:id="rId11"/>
    <p:sldId id="264" r:id="rId12"/>
    <p:sldId id="266" r:id="rId13"/>
    <p:sldId id="267" r:id="rId14"/>
    <p:sldId id="256" r:id="rId15"/>
    <p:sldId id="258" r:id="rId16"/>
    <p:sldId id="259" r:id="rId17"/>
    <p:sldId id="260" r:id="rId18"/>
    <p:sldId id="261" r:id="rId19"/>
    <p:sldId id="262"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70" autoAdjust="0"/>
    <p:restoredTop sz="94660"/>
  </p:normalViewPr>
  <p:slideViewPr>
    <p:cSldViewPr snapToGrid="0">
      <p:cViewPr varScale="1">
        <p:scale>
          <a:sx n="113" d="100"/>
          <a:sy n="113" d="100"/>
        </p:scale>
        <p:origin x="69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83D200-E0CF-4EBE-8C4E-64651E6D9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11B283-81A7-4FC1-828C-94A2A269CB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AF40F64-4DA5-4A75-9D7E-A90B4D03026B}"/>
              </a:ext>
            </a:extLst>
          </p:cNvPr>
          <p:cNvSpPr>
            <a:spLocks noGrp="1"/>
          </p:cNvSpPr>
          <p:nvPr>
            <p:ph type="dt" sz="half" idx="10"/>
          </p:nvPr>
        </p:nvSpPr>
        <p:spPr/>
        <p:txBody>
          <a:bodyPr/>
          <a:lstStyle/>
          <a:p>
            <a:fld id="{FA53CE25-CB7B-446A-B03C-82095F418B43}" type="datetimeFigureOut">
              <a:rPr lang="zh-CN" altLang="en-US" smtClean="0"/>
              <a:t>2019/10/17</a:t>
            </a:fld>
            <a:endParaRPr lang="zh-CN" altLang="en-US"/>
          </a:p>
        </p:txBody>
      </p:sp>
      <p:sp>
        <p:nvSpPr>
          <p:cNvPr id="5" name="页脚占位符 4">
            <a:extLst>
              <a:ext uri="{FF2B5EF4-FFF2-40B4-BE49-F238E27FC236}">
                <a16:creationId xmlns:a16="http://schemas.microsoft.com/office/drawing/2014/main" id="{280C7397-32BE-4BF1-B0DC-68291F03C4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C0D797-5505-400D-8619-90F8FA6DE3EB}"/>
              </a:ext>
            </a:extLst>
          </p:cNvPr>
          <p:cNvSpPr>
            <a:spLocks noGrp="1"/>
          </p:cNvSpPr>
          <p:nvPr>
            <p:ph type="sldNum" sz="quarter" idx="12"/>
          </p:nvPr>
        </p:nvSpPr>
        <p:spPr/>
        <p:txBody>
          <a:body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2857962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230A9-5967-4611-B7A1-2B34C68CB7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5A689A-FD98-404A-BB3A-C6B4ADE078E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4C684A-5E59-424F-BA62-F976AD261498}"/>
              </a:ext>
            </a:extLst>
          </p:cNvPr>
          <p:cNvSpPr>
            <a:spLocks noGrp="1"/>
          </p:cNvSpPr>
          <p:nvPr>
            <p:ph type="dt" sz="half" idx="10"/>
          </p:nvPr>
        </p:nvSpPr>
        <p:spPr/>
        <p:txBody>
          <a:bodyPr/>
          <a:lstStyle/>
          <a:p>
            <a:fld id="{FA53CE25-CB7B-446A-B03C-82095F418B43}" type="datetimeFigureOut">
              <a:rPr lang="zh-CN" altLang="en-US" smtClean="0"/>
              <a:t>2019/10/17</a:t>
            </a:fld>
            <a:endParaRPr lang="zh-CN" altLang="en-US"/>
          </a:p>
        </p:txBody>
      </p:sp>
      <p:sp>
        <p:nvSpPr>
          <p:cNvPr id="5" name="页脚占位符 4">
            <a:extLst>
              <a:ext uri="{FF2B5EF4-FFF2-40B4-BE49-F238E27FC236}">
                <a16:creationId xmlns:a16="http://schemas.microsoft.com/office/drawing/2014/main" id="{31443E7E-C0BB-4928-B083-A27E3799AE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54C299-56DA-41F7-9F5E-0BC46FBC655C}"/>
              </a:ext>
            </a:extLst>
          </p:cNvPr>
          <p:cNvSpPr>
            <a:spLocks noGrp="1"/>
          </p:cNvSpPr>
          <p:nvPr>
            <p:ph type="sldNum" sz="quarter" idx="12"/>
          </p:nvPr>
        </p:nvSpPr>
        <p:spPr/>
        <p:txBody>
          <a:body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1108792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C3ABD8-842D-48DD-ABFB-1F325BC4F7E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363BA80-A5F7-4833-81EA-25953461740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81DE125-E792-4E20-9D24-D1FE2408B7BB}"/>
              </a:ext>
            </a:extLst>
          </p:cNvPr>
          <p:cNvSpPr>
            <a:spLocks noGrp="1"/>
          </p:cNvSpPr>
          <p:nvPr>
            <p:ph type="dt" sz="half" idx="10"/>
          </p:nvPr>
        </p:nvSpPr>
        <p:spPr/>
        <p:txBody>
          <a:bodyPr/>
          <a:lstStyle/>
          <a:p>
            <a:fld id="{FA53CE25-CB7B-446A-B03C-82095F418B43}" type="datetimeFigureOut">
              <a:rPr lang="zh-CN" altLang="en-US" smtClean="0"/>
              <a:t>2019/10/17</a:t>
            </a:fld>
            <a:endParaRPr lang="zh-CN" altLang="en-US"/>
          </a:p>
        </p:txBody>
      </p:sp>
      <p:sp>
        <p:nvSpPr>
          <p:cNvPr id="5" name="页脚占位符 4">
            <a:extLst>
              <a:ext uri="{FF2B5EF4-FFF2-40B4-BE49-F238E27FC236}">
                <a16:creationId xmlns:a16="http://schemas.microsoft.com/office/drawing/2014/main" id="{DC36413C-D00E-4F39-B648-2154E89FC6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D466A1-370F-4718-957B-2C13C1CAA99F}"/>
              </a:ext>
            </a:extLst>
          </p:cNvPr>
          <p:cNvSpPr>
            <a:spLocks noGrp="1"/>
          </p:cNvSpPr>
          <p:nvPr>
            <p:ph type="sldNum" sz="quarter" idx="12"/>
          </p:nvPr>
        </p:nvSpPr>
        <p:spPr/>
        <p:txBody>
          <a:body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54606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AF506-6136-420C-A232-50BA8906EF6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6CA48E-C629-423D-86CC-96BB32D6ECE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B2E9701-46FD-447F-A451-CA4AEA693A93}"/>
              </a:ext>
            </a:extLst>
          </p:cNvPr>
          <p:cNvSpPr>
            <a:spLocks noGrp="1"/>
          </p:cNvSpPr>
          <p:nvPr>
            <p:ph type="dt" sz="half" idx="10"/>
          </p:nvPr>
        </p:nvSpPr>
        <p:spPr/>
        <p:txBody>
          <a:bodyPr/>
          <a:lstStyle/>
          <a:p>
            <a:fld id="{FA53CE25-CB7B-446A-B03C-82095F418B43}" type="datetimeFigureOut">
              <a:rPr lang="zh-CN" altLang="en-US" smtClean="0"/>
              <a:t>2019/10/17</a:t>
            </a:fld>
            <a:endParaRPr lang="zh-CN" altLang="en-US"/>
          </a:p>
        </p:txBody>
      </p:sp>
      <p:sp>
        <p:nvSpPr>
          <p:cNvPr id="5" name="页脚占位符 4">
            <a:extLst>
              <a:ext uri="{FF2B5EF4-FFF2-40B4-BE49-F238E27FC236}">
                <a16:creationId xmlns:a16="http://schemas.microsoft.com/office/drawing/2014/main" id="{3B1F1B36-0D72-4C7B-AF91-80FB00FF57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A0D2EA-EC9C-4F1F-8327-578A60E081E2}"/>
              </a:ext>
            </a:extLst>
          </p:cNvPr>
          <p:cNvSpPr>
            <a:spLocks noGrp="1"/>
          </p:cNvSpPr>
          <p:nvPr>
            <p:ph type="sldNum" sz="quarter" idx="12"/>
          </p:nvPr>
        </p:nvSpPr>
        <p:spPr/>
        <p:txBody>
          <a:body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198321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AE61CB-BA75-438E-8B5C-08CD09EC281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FCACC2F-6C95-4C90-B10D-9F808F2528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9DC75D4-5028-4692-97E2-B61496963899}"/>
              </a:ext>
            </a:extLst>
          </p:cNvPr>
          <p:cNvSpPr>
            <a:spLocks noGrp="1"/>
          </p:cNvSpPr>
          <p:nvPr>
            <p:ph type="dt" sz="half" idx="10"/>
          </p:nvPr>
        </p:nvSpPr>
        <p:spPr/>
        <p:txBody>
          <a:bodyPr/>
          <a:lstStyle/>
          <a:p>
            <a:fld id="{FA53CE25-CB7B-446A-B03C-82095F418B43}" type="datetimeFigureOut">
              <a:rPr lang="zh-CN" altLang="en-US" smtClean="0"/>
              <a:t>2019/10/17</a:t>
            </a:fld>
            <a:endParaRPr lang="zh-CN" altLang="en-US"/>
          </a:p>
        </p:txBody>
      </p:sp>
      <p:sp>
        <p:nvSpPr>
          <p:cNvPr id="5" name="页脚占位符 4">
            <a:extLst>
              <a:ext uri="{FF2B5EF4-FFF2-40B4-BE49-F238E27FC236}">
                <a16:creationId xmlns:a16="http://schemas.microsoft.com/office/drawing/2014/main" id="{F892B1F6-4111-459E-B8B3-1ACA2AF9DE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7D811E-E28F-4622-8976-B28A2B29E6CF}"/>
              </a:ext>
            </a:extLst>
          </p:cNvPr>
          <p:cNvSpPr>
            <a:spLocks noGrp="1"/>
          </p:cNvSpPr>
          <p:nvPr>
            <p:ph type="sldNum" sz="quarter" idx="12"/>
          </p:nvPr>
        </p:nvSpPr>
        <p:spPr/>
        <p:txBody>
          <a:body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260079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7AD34E-AD6C-4A0B-9A1E-4BCEFA237E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AEBB40-87E6-4D2B-B45C-E12EDB44AD6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86B6E51-0C4B-4DBC-8528-7A0E157EF2F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6F3111F-C3CC-4615-8144-CB002CB9BF97}"/>
              </a:ext>
            </a:extLst>
          </p:cNvPr>
          <p:cNvSpPr>
            <a:spLocks noGrp="1"/>
          </p:cNvSpPr>
          <p:nvPr>
            <p:ph type="dt" sz="half" idx="10"/>
          </p:nvPr>
        </p:nvSpPr>
        <p:spPr/>
        <p:txBody>
          <a:bodyPr/>
          <a:lstStyle/>
          <a:p>
            <a:fld id="{FA53CE25-CB7B-446A-B03C-82095F418B43}" type="datetimeFigureOut">
              <a:rPr lang="zh-CN" altLang="en-US" smtClean="0"/>
              <a:t>2019/10/17</a:t>
            </a:fld>
            <a:endParaRPr lang="zh-CN" altLang="en-US"/>
          </a:p>
        </p:txBody>
      </p:sp>
      <p:sp>
        <p:nvSpPr>
          <p:cNvPr id="6" name="页脚占位符 5">
            <a:extLst>
              <a:ext uri="{FF2B5EF4-FFF2-40B4-BE49-F238E27FC236}">
                <a16:creationId xmlns:a16="http://schemas.microsoft.com/office/drawing/2014/main" id="{DA083986-75C8-445B-9D88-4634146556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8E509E-5B31-4620-9B01-490682A498A6}"/>
              </a:ext>
            </a:extLst>
          </p:cNvPr>
          <p:cNvSpPr>
            <a:spLocks noGrp="1"/>
          </p:cNvSpPr>
          <p:nvPr>
            <p:ph type="sldNum" sz="quarter" idx="12"/>
          </p:nvPr>
        </p:nvSpPr>
        <p:spPr/>
        <p:txBody>
          <a:body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1468806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7FD6F-F77A-4EF5-82A9-E8B1933C990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46423A1-2941-49C5-A6C6-76392CFAAA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F5FF930-A4E3-47FA-AB05-1532F7C529B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CEC039C-CC52-4EA1-A6ED-283BE08B7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2B7F6B-56D1-477B-92CE-FC32305A61A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3FB8146-80CD-4B52-9A0F-26BF15D05B3C}"/>
              </a:ext>
            </a:extLst>
          </p:cNvPr>
          <p:cNvSpPr>
            <a:spLocks noGrp="1"/>
          </p:cNvSpPr>
          <p:nvPr>
            <p:ph type="dt" sz="half" idx="10"/>
          </p:nvPr>
        </p:nvSpPr>
        <p:spPr/>
        <p:txBody>
          <a:bodyPr/>
          <a:lstStyle/>
          <a:p>
            <a:fld id="{FA53CE25-CB7B-446A-B03C-82095F418B43}" type="datetimeFigureOut">
              <a:rPr lang="zh-CN" altLang="en-US" smtClean="0"/>
              <a:t>2019/10/17</a:t>
            </a:fld>
            <a:endParaRPr lang="zh-CN" altLang="en-US"/>
          </a:p>
        </p:txBody>
      </p:sp>
      <p:sp>
        <p:nvSpPr>
          <p:cNvPr id="8" name="页脚占位符 7">
            <a:extLst>
              <a:ext uri="{FF2B5EF4-FFF2-40B4-BE49-F238E27FC236}">
                <a16:creationId xmlns:a16="http://schemas.microsoft.com/office/drawing/2014/main" id="{CA9B54D0-98CA-4A40-9281-9057D8999D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95BF22A-035C-4FEA-8465-3A3852EA2875}"/>
              </a:ext>
            </a:extLst>
          </p:cNvPr>
          <p:cNvSpPr>
            <a:spLocks noGrp="1"/>
          </p:cNvSpPr>
          <p:nvPr>
            <p:ph type="sldNum" sz="quarter" idx="12"/>
          </p:nvPr>
        </p:nvSpPr>
        <p:spPr/>
        <p:txBody>
          <a:body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3410319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743DA-8DC6-4E82-8B67-333C7C8F940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508975-4C14-4ABB-A851-990287E474C4}"/>
              </a:ext>
            </a:extLst>
          </p:cNvPr>
          <p:cNvSpPr>
            <a:spLocks noGrp="1"/>
          </p:cNvSpPr>
          <p:nvPr>
            <p:ph type="dt" sz="half" idx="10"/>
          </p:nvPr>
        </p:nvSpPr>
        <p:spPr/>
        <p:txBody>
          <a:bodyPr/>
          <a:lstStyle/>
          <a:p>
            <a:fld id="{FA53CE25-CB7B-446A-B03C-82095F418B43}" type="datetimeFigureOut">
              <a:rPr lang="zh-CN" altLang="en-US" smtClean="0"/>
              <a:t>2019/10/17</a:t>
            </a:fld>
            <a:endParaRPr lang="zh-CN" altLang="en-US"/>
          </a:p>
        </p:txBody>
      </p:sp>
      <p:sp>
        <p:nvSpPr>
          <p:cNvPr id="4" name="页脚占位符 3">
            <a:extLst>
              <a:ext uri="{FF2B5EF4-FFF2-40B4-BE49-F238E27FC236}">
                <a16:creationId xmlns:a16="http://schemas.microsoft.com/office/drawing/2014/main" id="{283A8081-842B-411D-B26C-13989040B06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A01858-0A52-4098-AB7B-A8C822DEC5BE}"/>
              </a:ext>
            </a:extLst>
          </p:cNvPr>
          <p:cNvSpPr>
            <a:spLocks noGrp="1"/>
          </p:cNvSpPr>
          <p:nvPr>
            <p:ph type="sldNum" sz="quarter" idx="12"/>
          </p:nvPr>
        </p:nvSpPr>
        <p:spPr/>
        <p:txBody>
          <a:body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774972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C7F153-1111-4BA7-BF83-78FBB54E9169}"/>
              </a:ext>
            </a:extLst>
          </p:cNvPr>
          <p:cNvSpPr>
            <a:spLocks noGrp="1"/>
          </p:cNvSpPr>
          <p:nvPr>
            <p:ph type="dt" sz="half" idx="10"/>
          </p:nvPr>
        </p:nvSpPr>
        <p:spPr/>
        <p:txBody>
          <a:bodyPr/>
          <a:lstStyle/>
          <a:p>
            <a:fld id="{FA53CE25-CB7B-446A-B03C-82095F418B43}" type="datetimeFigureOut">
              <a:rPr lang="zh-CN" altLang="en-US" smtClean="0"/>
              <a:t>2019/10/17</a:t>
            </a:fld>
            <a:endParaRPr lang="zh-CN" altLang="en-US"/>
          </a:p>
        </p:txBody>
      </p:sp>
      <p:sp>
        <p:nvSpPr>
          <p:cNvPr id="3" name="页脚占位符 2">
            <a:extLst>
              <a:ext uri="{FF2B5EF4-FFF2-40B4-BE49-F238E27FC236}">
                <a16:creationId xmlns:a16="http://schemas.microsoft.com/office/drawing/2014/main" id="{C39B7809-2F73-490C-A850-AD0F99676E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0A9CF65-773E-4563-90C9-566FABEE017D}"/>
              </a:ext>
            </a:extLst>
          </p:cNvPr>
          <p:cNvSpPr>
            <a:spLocks noGrp="1"/>
          </p:cNvSpPr>
          <p:nvPr>
            <p:ph type="sldNum" sz="quarter" idx="12"/>
          </p:nvPr>
        </p:nvSpPr>
        <p:spPr/>
        <p:txBody>
          <a:body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806666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96F50A-0E9C-4F5F-A63A-7D354FA0E1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3043B57-4ADD-4785-9FCC-8229743933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1EE4705-DE23-471D-BC52-6F7E0D4AB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CBC3DD3-4BCA-4831-B44E-FD7291E7FA14}"/>
              </a:ext>
            </a:extLst>
          </p:cNvPr>
          <p:cNvSpPr>
            <a:spLocks noGrp="1"/>
          </p:cNvSpPr>
          <p:nvPr>
            <p:ph type="dt" sz="half" idx="10"/>
          </p:nvPr>
        </p:nvSpPr>
        <p:spPr/>
        <p:txBody>
          <a:bodyPr/>
          <a:lstStyle/>
          <a:p>
            <a:fld id="{FA53CE25-CB7B-446A-B03C-82095F418B43}" type="datetimeFigureOut">
              <a:rPr lang="zh-CN" altLang="en-US" smtClean="0"/>
              <a:t>2019/10/17</a:t>
            </a:fld>
            <a:endParaRPr lang="zh-CN" altLang="en-US"/>
          </a:p>
        </p:txBody>
      </p:sp>
      <p:sp>
        <p:nvSpPr>
          <p:cNvPr id="6" name="页脚占位符 5">
            <a:extLst>
              <a:ext uri="{FF2B5EF4-FFF2-40B4-BE49-F238E27FC236}">
                <a16:creationId xmlns:a16="http://schemas.microsoft.com/office/drawing/2014/main" id="{D204C4C0-21BE-4C72-A648-FAA2320653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0A925B-9D8B-426F-A3D2-3CB306686DFF}"/>
              </a:ext>
            </a:extLst>
          </p:cNvPr>
          <p:cNvSpPr>
            <a:spLocks noGrp="1"/>
          </p:cNvSpPr>
          <p:nvPr>
            <p:ph type="sldNum" sz="quarter" idx="12"/>
          </p:nvPr>
        </p:nvSpPr>
        <p:spPr/>
        <p:txBody>
          <a:body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243524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300D93-C1A9-4484-92B6-868B0655EF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816A31-607F-4C9F-A818-0473D6F941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1CB78CB-16B9-473C-AB4B-FB2499F9EF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101D081-7DC1-4056-98B1-152A929C6FC4}"/>
              </a:ext>
            </a:extLst>
          </p:cNvPr>
          <p:cNvSpPr>
            <a:spLocks noGrp="1"/>
          </p:cNvSpPr>
          <p:nvPr>
            <p:ph type="dt" sz="half" idx="10"/>
          </p:nvPr>
        </p:nvSpPr>
        <p:spPr/>
        <p:txBody>
          <a:bodyPr/>
          <a:lstStyle/>
          <a:p>
            <a:fld id="{FA53CE25-CB7B-446A-B03C-82095F418B43}" type="datetimeFigureOut">
              <a:rPr lang="zh-CN" altLang="en-US" smtClean="0"/>
              <a:t>2019/10/17</a:t>
            </a:fld>
            <a:endParaRPr lang="zh-CN" altLang="en-US"/>
          </a:p>
        </p:txBody>
      </p:sp>
      <p:sp>
        <p:nvSpPr>
          <p:cNvPr id="6" name="页脚占位符 5">
            <a:extLst>
              <a:ext uri="{FF2B5EF4-FFF2-40B4-BE49-F238E27FC236}">
                <a16:creationId xmlns:a16="http://schemas.microsoft.com/office/drawing/2014/main" id="{C7103ECA-0924-448E-B705-DC750ED25A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B2BD5F-DA68-4AAB-93D7-BCBE869435ED}"/>
              </a:ext>
            </a:extLst>
          </p:cNvPr>
          <p:cNvSpPr>
            <a:spLocks noGrp="1"/>
          </p:cNvSpPr>
          <p:nvPr>
            <p:ph type="sldNum" sz="quarter" idx="12"/>
          </p:nvPr>
        </p:nvSpPr>
        <p:spPr/>
        <p:txBody>
          <a:body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501229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2DDF617-BD6F-4C76-A0CE-688F11DF20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47E6AC3-198F-48AD-A996-42AD0D4F60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4C87102-FC47-45D3-88A4-59E402F59E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3CE25-CB7B-446A-B03C-82095F418B43}" type="datetimeFigureOut">
              <a:rPr lang="zh-CN" altLang="en-US" smtClean="0"/>
              <a:t>2019/10/17</a:t>
            </a:fld>
            <a:endParaRPr lang="zh-CN" altLang="en-US"/>
          </a:p>
        </p:txBody>
      </p:sp>
      <p:sp>
        <p:nvSpPr>
          <p:cNvPr id="5" name="页脚占位符 4">
            <a:extLst>
              <a:ext uri="{FF2B5EF4-FFF2-40B4-BE49-F238E27FC236}">
                <a16:creationId xmlns:a16="http://schemas.microsoft.com/office/drawing/2014/main" id="{A8734AC3-B471-4AD8-B5CE-9921BB1E8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EA8F668-874B-4611-8941-2A53ABFBBE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A46B7-82FC-4DBD-B218-0F8A9BD104F3}" type="slidenum">
              <a:rPr lang="zh-CN" altLang="en-US" smtClean="0"/>
              <a:t>‹#›</a:t>
            </a:fld>
            <a:endParaRPr lang="zh-CN" altLang="en-US"/>
          </a:p>
        </p:txBody>
      </p:sp>
    </p:spTree>
    <p:extLst>
      <p:ext uri="{BB962C8B-B14F-4D97-AF65-F5344CB8AC3E}">
        <p14:creationId xmlns:p14="http://schemas.microsoft.com/office/powerpoint/2010/main" val="3395209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zhuanlan.zhihu.com/p/58389508" TargetMode="External"/><Relationship Id="rId5" Type="http://schemas.openxmlformats.org/officeDocument/2006/relationships/image" Target="../media/image5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zhuanlan.zhihu.com/p/58389508" TargetMode="External"/><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zhuanlan.zhihu.com/p/58389508"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zhuanlan.zhihu.com/p/58389508"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hyperlink" Target="https://jalammar.github.io/illustrated-transformer/"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jalammar.github.io/illustrated-transformer/" TargetMode="Externa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hyperlink" Target="https://jalammar.github.io/illustrated-transform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hyperlink" Target="https://jalammar.github.io/illustrated-transformer/" TargetMode="External"/><Relationship Id="rId4" Type="http://schemas.openxmlformats.org/officeDocument/2006/relationships/image" Target="../media/image29.tmp"/></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s://jalammar.github.io/illustrated-transformer/"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9.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blog.csdn.net/zouxy09/article/details/9156785/" TargetMode="External"/><Relationship Id="rId3" Type="http://schemas.openxmlformats.org/officeDocument/2006/relationships/image" Target="../media/image9.tmp"/><Relationship Id="rId7" Type="http://schemas.openxmlformats.org/officeDocument/2006/relationships/image" Target="../media/image13.jpg"/><Relationship Id="rId2" Type="http://schemas.openxmlformats.org/officeDocument/2006/relationships/image" Target="../media/image8.tmp"/><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tmp"/></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tmp"/><Relationship Id="rId1" Type="http://schemas.openxmlformats.org/officeDocument/2006/relationships/slideLayout" Target="../slideLayouts/slideLayout2.xml"/><Relationship Id="rId4" Type="http://schemas.openxmlformats.org/officeDocument/2006/relationships/hyperlink" Target="https://blog.csdn.net/zouxy09/article/details/915678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8A80DCB-9E83-48EE-B2A8-63913093E0D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2500" kern="1200">
                <a:solidFill>
                  <a:schemeClr val="bg1"/>
                </a:solidFill>
                <a:latin typeface="+mj-lt"/>
                <a:ea typeface="+mj-ea"/>
                <a:cs typeface="+mj-cs"/>
              </a:rPr>
              <a:t>MELD: A Multimodal Multi-Party Dataset for Emotion Recognition in Conversation</a:t>
            </a:r>
          </a:p>
        </p:txBody>
      </p:sp>
      <p:pic>
        <p:nvPicPr>
          <p:cNvPr id="5" name="图片 4" descr="社交网站的手机截图&#10;&#10;描述已自动生成">
            <a:extLst>
              <a:ext uri="{FF2B5EF4-FFF2-40B4-BE49-F238E27FC236}">
                <a16:creationId xmlns:a16="http://schemas.microsoft.com/office/drawing/2014/main" id="{384DB4BF-9825-4E7F-B001-888334222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740" y="1675227"/>
            <a:ext cx="8658520" cy="4394199"/>
          </a:xfrm>
          <a:prstGeom prst="rect">
            <a:avLst/>
          </a:prstGeom>
        </p:spPr>
      </p:pic>
    </p:spTree>
    <p:extLst>
      <p:ext uri="{BB962C8B-B14F-4D97-AF65-F5344CB8AC3E}">
        <p14:creationId xmlns:p14="http://schemas.microsoft.com/office/powerpoint/2010/main" val="2251351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CE75307-E516-4746-AE81-1CA3C67A5CD1}"/>
              </a:ext>
            </a:extLst>
          </p:cNvPr>
          <p:cNvPicPr>
            <a:picLocks noChangeAspect="1"/>
          </p:cNvPicPr>
          <p:nvPr/>
        </p:nvPicPr>
        <p:blipFill>
          <a:blip r:embed="rId2"/>
          <a:stretch>
            <a:fillRect/>
          </a:stretch>
        </p:blipFill>
        <p:spPr>
          <a:xfrm>
            <a:off x="2305051" y="422183"/>
            <a:ext cx="1485900" cy="3962400"/>
          </a:xfrm>
          <a:prstGeom prst="rect">
            <a:avLst/>
          </a:prstGeom>
        </p:spPr>
      </p:pic>
      <p:sp>
        <p:nvSpPr>
          <p:cNvPr id="7" name="矩形 6">
            <a:extLst>
              <a:ext uri="{FF2B5EF4-FFF2-40B4-BE49-F238E27FC236}">
                <a16:creationId xmlns:a16="http://schemas.microsoft.com/office/drawing/2014/main" id="{74D78DD7-8310-40E3-A11C-678BE9580FFD}"/>
              </a:ext>
            </a:extLst>
          </p:cNvPr>
          <p:cNvSpPr/>
          <p:nvPr/>
        </p:nvSpPr>
        <p:spPr>
          <a:xfrm>
            <a:off x="834501" y="4681491"/>
            <a:ext cx="4696287" cy="1754326"/>
          </a:xfrm>
          <a:prstGeom prst="rect">
            <a:avLst/>
          </a:prstGeom>
        </p:spPr>
        <p:txBody>
          <a:bodyPr wrap="square">
            <a:spAutoFit/>
          </a:bodyPr>
          <a:lstStyle/>
          <a:p>
            <a:r>
              <a:rPr lang="zh-CN" altLang="en-US" dirty="0"/>
              <a:t>模型目标：进行词的向量化表示使得向量之间尽可能多地蕴含语义和语法的信息。</a:t>
            </a:r>
          </a:p>
          <a:p>
            <a:r>
              <a:rPr lang="zh-CN" altLang="en-US" dirty="0"/>
              <a:t>输入：语料库</a:t>
            </a:r>
          </a:p>
          <a:p>
            <a:r>
              <a:rPr lang="zh-CN" altLang="en-US" dirty="0"/>
              <a:t>输出：词向量</a:t>
            </a:r>
          </a:p>
          <a:p>
            <a:r>
              <a:rPr lang="zh-CN" altLang="en-US" dirty="0"/>
              <a:t>方法概述：首先基于语料库构建词的共现矩阵，然后基于共现矩阵</a:t>
            </a:r>
            <a:r>
              <a:rPr lang="en-US" altLang="zh-CN" dirty="0"/>
              <a:t>GloVe</a:t>
            </a:r>
            <a:r>
              <a:rPr lang="zh-CN" altLang="en-US" dirty="0"/>
              <a:t>模型学习词向量。</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C428825-5477-41F4-800F-DFE91E10F88B}"/>
                  </a:ext>
                </a:extLst>
              </p:cNvPr>
              <p:cNvSpPr/>
              <p:nvPr/>
            </p:nvSpPr>
            <p:spPr>
              <a:xfrm>
                <a:off x="5690590" y="422183"/>
                <a:ext cx="6096000" cy="1886286"/>
              </a:xfrm>
              <a:prstGeom prst="rect">
                <a:avLst/>
              </a:prstGeom>
            </p:spPr>
            <p:txBody>
              <a:bodyPr>
                <a:spAutoFit/>
              </a:bodyPr>
              <a:lstStyle/>
              <a:p>
                <a:r>
                  <a:rPr lang="zh-CN" altLang="en-US" sz="1600" dirty="0"/>
                  <a:t>设共现矩阵为 </a:t>
                </a:r>
                <a14:m>
                  <m:oMath xmlns:m="http://schemas.openxmlformats.org/officeDocument/2006/math">
                    <m:r>
                      <a:rPr lang="en-US" altLang="zh-CN" sz="1600" b="0" i="1" smtClean="0">
                        <a:latin typeface="Cambria Math" panose="02040503050406030204" pitchFamily="18" charset="0"/>
                      </a:rPr>
                      <m:t>𝑋</m:t>
                    </m:r>
                  </m:oMath>
                </a14:m>
                <a:r>
                  <a:rPr lang="zh-CN" altLang="en-US" sz="1600" dirty="0"/>
                  <a:t>，其元素为 </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𝑋</m:t>
                        </m:r>
                      </m:e>
                      <m:sub>
                        <m:r>
                          <a:rPr lang="en-US" altLang="zh-CN" sz="1600" b="0" i="1" dirty="0" smtClean="0">
                            <a:latin typeface="Cambria Math" panose="02040503050406030204" pitchFamily="18" charset="0"/>
                          </a:rPr>
                          <m:t>𝑖</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𝑗</m:t>
                        </m:r>
                      </m:sub>
                    </m:sSub>
                    <m:r>
                      <a:rPr lang="en-US" altLang="zh-CN" sz="1600" i="1" dirty="0">
                        <a:latin typeface="Cambria Math" panose="02040503050406030204" pitchFamily="18" charset="0"/>
                      </a:rPr>
                      <m:t> </m:t>
                    </m:r>
                  </m:oMath>
                </a14:m>
                <a:r>
                  <a:rPr lang="zh-CN" altLang="en-US" sz="1600" dirty="0"/>
                  <a:t>。</a:t>
                </a:r>
              </a:p>
              <a:p>
                <a14:m>
                  <m:oMath xmlns:m="http://schemas.openxmlformats.org/officeDocument/2006/math">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𝑋</m:t>
                        </m:r>
                      </m:e>
                      <m:sub>
                        <m:r>
                          <a:rPr lang="en-US" altLang="zh-CN" sz="1600" i="1" dirty="0">
                            <a:latin typeface="Cambria Math" panose="02040503050406030204" pitchFamily="18" charset="0"/>
                          </a:rPr>
                          <m:t>𝑖</m:t>
                        </m:r>
                        <m:r>
                          <a:rPr lang="en-US" altLang="zh-CN" sz="1600" i="1" dirty="0">
                            <a:latin typeface="Cambria Math" panose="02040503050406030204" pitchFamily="18" charset="0"/>
                          </a:rPr>
                          <m:t>,</m:t>
                        </m:r>
                        <m:r>
                          <a:rPr lang="en-US" altLang="zh-CN" sz="1600" i="1" dirty="0">
                            <a:latin typeface="Cambria Math" panose="02040503050406030204" pitchFamily="18" charset="0"/>
                          </a:rPr>
                          <m:t>𝑗</m:t>
                        </m:r>
                      </m:sub>
                    </m:sSub>
                  </m:oMath>
                </a14:m>
                <a:r>
                  <a:rPr lang="zh-CN" altLang="en-US" sz="1600" dirty="0"/>
                  <a:t>的意义为： 在整个语料库中，单词 </a:t>
                </a:r>
                <a14:m>
                  <m:oMath xmlns:m="http://schemas.openxmlformats.org/officeDocument/2006/math">
                    <m:r>
                      <a:rPr lang="en-US" altLang="zh-CN" sz="1600" b="0" i="1" smtClean="0">
                        <a:latin typeface="Cambria Math" panose="02040503050406030204" pitchFamily="18" charset="0"/>
                      </a:rPr>
                      <m:t>𝑖</m:t>
                    </m:r>
                  </m:oMath>
                </a14:m>
                <a:r>
                  <a:rPr lang="zh-CN" altLang="en-US" sz="1600" dirty="0"/>
                  <a:t>和单词 </a:t>
                </a:r>
                <a14:m>
                  <m:oMath xmlns:m="http://schemas.openxmlformats.org/officeDocument/2006/math">
                    <m:r>
                      <a:rPr lang="en-US" altLang="zh-CN" sz="1600" b="0" i="1" smtClean="0">
                        <a:latin typeface="Cambria Math" panose="02040503050406030204" pitchFamily="18" charset="0"/>
                      </a:rPr>
                      <m:t>𝑗</m:t>
                    </m:r>
                  </m:oMath>
                </a14:m>
                <a:r>
                  <a:rPr lang="zh-CN" altLang="en-US" sz="1600" dirty="0"/>
                  <a:t>共同出现在一个窗口中的次数</a:t>
                </a:r>
                <a:r>
                  <a:rPr lang="en-US" altLang="zh-CN" sz="1600" dirty="0"/>
                  <a:t>(</a:t>
                </a:r>
                <a:r>
                  <a:rPr lang="zh-CN" altLang="en-US" sz="1600" dirty="0"/>
                  <a:t>窗口为</a:t>
                </a:r>
                <a:r>
                  <a:rPr lang="en-US" altLang="zh-CN" sz="1600" dirty="0"/>
                  <a:t>1)</a:t>
                </a:r>
                <a:r>
                  <a:rPr lang="zh-CN" altLang="en-US" sz="1600" dirty="0"/>
                  <a:t>。</a:t>
                </a:r>
                <a:endParaRPr lang="en-US" altLang="zh-CN" sz="1600" dirty="0"/>
              </a:p>
              <a:p>
                <a:pPr marL="285750" indent="-285750">
                  <a:buFont typeface="Arial" panose="020B0604020202020204" pitchFamily="34" charset="0"/>
                  <a:buChar char="•"/>
                </a:pPr>
                <a:r>
                  <a:rPr lang="en-US" altLang="zh-CN" sz="1600" dirty="0"/>
                  <a:t>I like deep learning.</a:t>
                </a:r>
              </a:p>
              <a:p>
                <a:pPr marL="285750" indent="-285750">
                  <a:buFont typeface="Arial" panose="020B0604020202020204" pitchFamily="34" charset="0"/>
                  <a:buChar char="•"/>
                </a:pPr>
                <a:r>
                  <a:rPr lang="en-US" altLang="zh-CN" sz="1600" dirty="0"/>
                  <a:t>I like NLP.</a:t>
                </a:r>
              </a:p>
              <a:p>
                <a:pPr marL="285750" indent="-285750">
                  <a:buFont typeface="Arial" panose="020B0604020202020204" pitchFamily="34" charset="0"/>
                  <a:buChar char="•"/>
                </a:pPr>
                <a:r>
                  <a:rPr lang="en-US" altLang="zh-CN" sz="1600" dirty="0"/>
                  <a:t>I enjoy flying.</a:t>
                </a:r>
                <a:endParaRPr lang="zh-CN" altLang="en-US" sz="1600" dirty="0"/>
              </a:p>
              <a:p>
                <a:endParaRPr lang="zh-CN" altLang="en-US" dirty="0"/>
              </a:p>
            </p:txBody>
          </p:sp>
        </mc:Choice>
        <mc:Fallback xmlns="">
          <p:sp>
            <p:nvSpPr>
              <p:cNvPr id="8" name="矩形 7">
                <a:extLst>
                  <a:ext uri="{FF2B5EF4-FFF2-40B4-BE49-F238E27FC236}">
                    <a16:creationId xmlns:a16="http://schemas.microsoft.com/office/drawing/2014/main" id="{0C428825-5477-41F4-800F-DFE91E10F88B}"/>
                  </a:ext>
                </a:extLst>
              </p:cNvPr>
              <p:cNvSpPr>
                <a:spLocks noRot="1" noChangeAspect="1" noMove="1" noResize="1" noEditPoints="1" noAdjustHandles="1" noChangeArrowheads="1" noChangeShapeType="1" noTextEdit="1"/>
              </p:cNvSpPr>
              <p:nvPr/>
            </p:nvSpPr>
            <p:spPr>
              <a:xfrm>
                <a:off x="5690590" y="422183"/>
                <a:ext cx="6096000" cy="1886286"/>
              </a:xfrm>
              <a:prstGeom prst="rect">
                <a:avLst/>
              </a:prstGeom>
              <a:blipFill>
                <a:blip r:embed="rId3"/>
                <a:stretch>
                  <a:fillRect l="-500" t="-64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8702109-62B4-4C24-A109-7C5F0B81A823}"/>
              </a:ext>
            </a:extLst>
          </p:cNvPr>
          <p:cNvPicPr>
            <a:picLocks noChangeAspect="1"/>
          </p:cNvPicPr>
          <p:nvPr/>
        </p:nvPicPr>
        <p:blipFill rotWithShape="1">
          <a:blip r:embed="rId4"/>
          <a:srcRect l="24110"/>
          <a:stretch/>
        </p:blipFill>
        <p:spPr>
          <a:xfrm>
            <a:off x="5962837" y="2055687"/>
            <a:ext cx="5551503" cy="2746625"/>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61F9B4A-867F-4496-A73E-32800E21FAF9}"/>
                  </a:ext>
                </a:extLst>
              </p:cNvPr>
              <p:cNvSpPr txBox="1"/>
              <p:nvPr/>
            </p:nvSpPr>
            <p:spPr>
              <a:xfrm>
                <a:off x="5690590" y="4830248"/>
                <a:ext cx="6095999" cy="160556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𝑋</m:t>
                          </m:r>
                        </m:e>
                        <m:sub>
                          <m:r>
                            <a:rPr lang="en-US" altLang="zh-CN" sz="1600" i="1">
                              <a:latin typeface="Cambria Math" panose="02040503050406030204" pitchFamily="18" charset="0"/>
                            </a:rPr>
                            <m:t>𝑙𝑖𝑘𝑒</m:t>
                          </m:r>
                          <m:r>
                            <a:rPr lang="en-US" altLang="zh-CN" sz="1600" i="1">
                              <a:latin typeface="Cambria Math" panose="02040503050406030204" pitchFamily="18" charset="0"/>
                            </a:rPr>
                            <m:t>,</m:t>
                          </m:r>
                          <m:r>
                            <a:rPr lang="en-US" altLang="zh-CN" sz="1600" i="1">
                              <a:latin typeface="Cambria Math" panose="02040503050406030204" pitchFamily="18" charset="0"/>
                            </a:rPr>
                            <m:t>𝐼</m:t>
                          </m:r>
                        </m:sub>
                      </m:sSub>
                      <m:r>
                        <a:rPr lang="en-US" altLang="zh-CN" sz="1600" i="1">
                          <a:latin typeface="Cambria Math" panose="02040503050406030204" pitchFamily="18" charset="0"/>
                        </a:rPr>
                        <m:t>=2,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𝑋</m:t>
                          </m:r>
                        </m:e>
                        <m:sub>
                          <m:r>
                            <a:rPr lang="en-US" altLang="zh-CN" sz="1600" i="1">
                              <a:latin typeface="Cambria Math" panose="02040503050406030204" pitchFamily="18" charset="0"/>
                            </a:rPr>
                            <m:t>𝑙𝑖𝑘𝑒</m:t>
                          </m:r>
                          <m:r>
                            <a:rPr lang="en-US" altLang="zh-CN" sz="1600" i="1">
                              <a:latin typeface="Cambria Math" panose="02040503050406030204" pitchFamily="18" charset="0"/>
                            </a:rPr>
                            <m:t>, </m:t>
                          </m:r>
                          <m:r>
                            <a:rPr lang="en-US" altLang="zh-CN" sz="1600" i="1">
                              <a:latin typeface="Cambria Math" panose="02040503050406030204" pitchFamily="18" charset="0"/>
                            </a:rPr>
                            <m:t>𝑑𝑒𝑒𝑝</m:t>
                          </m:r>
                        </m:sub>
                      </m:sSub>
                      <m:r>
                        <a:rPr lang="en-US" altLang="zh-CN" sz="1600" i="1">
                          <a:latin typeface="Cambria Math" panose="02040503050406030204" pitchFamily="18" charset="0"/>
                        </a:rPr>
                        <m:t>=1,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𝑋</m:t>
                          </m:r>
                        </m:e>
                        <m:sub>
                          <m:r>
                            <a:rPr lang="en-US" altLang="zh-CN" sz="1600" i="1">
                              <a:latin typeface="Cambria Math" panose="02040503050406030204" pitchFamily="18" charset="0"/>
                            </a:rPr>
                            <m:t>𝑙𝑖𝑘𝑒</m:t>
                          </m:r>
                          <m:r>
                            <a:rPr lang="en-US" altLang="zh-CN" sz="1600" i="1">
                              <a:latin typeface="Cambria Math" panose="02040503050406030204" pitchFamily="18" charset="0"/>
                            </a:rPr>
                            <m:t>, </m:t>
                          </m:r>
                          <m:r>
                            <a:rPr lang="en-US" altLang="zh-CN" sz="1600" i="1">
                              <a:latin typeface="Cambria Math" panose="02040503050406030204" pitchFamily="18" charset="0"/>
                            </a:rPr>
                            <m:t>𝑙𝑒𝑎𝑟𝑛𝑖𝑛𝑔</m:t>
                          </m:r>
                        </m:sub>
                      </m:sSub>
                      <m:r>
                        <a:rPr lang="en-US" altLang="zh-CN" sz="1600" i="1">
                          <a:latin typeface="Cambria Math" panose="02040503050406030204" pitchFamily="18" charset="0"/>
                        </a:rPr>
                        <m:t>=1</m:t>
                      </m:r>
                    </m:oMath>
                  </m:oMathPara>
                </a14:m>
                <a:endParaRPr lang="en-US" altLang="zh-CN" sz="1600" i="1" dirty="0">
                  <a:latin typeface="Cambria Math" panose="02040503050406030204" pitchFamily="18" charset="0"/>
                </a:endParaRPr>
              </a:p>
              <a:p>
                <a:pPr algn="ctr"/>
                <a14:m>
                  <m:oMath xmlns:m="http://schemas.openxmlformats.org/officeDocument/2006/math">
                    <m:sSub>
                      <m:sSubPr>
                        <m:ctrlPr>
                          <a:rPr lang="en-US" altLang="zh-CN" sz="1600" i="1" smtClean="0">
                            <a:latin typeface="Cambria Math" panose="02040503050406030204" pitchFamily="18" charset="0"/>
                          </a:rPr>
                        </m:ctrlPr>
                      </m:sSubPr>
                      <m:e>
                        <m:r>
                          <m:rPr>
                            <m:sty m:val="p"/>
                          </m:rPr>
                          <a:rPr lang="en-US" altLang="zh-CN" sz="1600" i="1">
                            <a:latin typeface="Cambria Math" panose="02040503050406030204" pitchFamily="18" charset="0"/>
                          </a:rPr>
                          <m:t>X</m:t>
                        </m:r>
                      </m:e>
                      <m:sub>
                        <m:r>
                          <m:rPr>
                            <m:sty m:val="p"/>
                          </m:rPr>
                          <a:rPr lang="en-US" altLang="zh-CN" sz="1600" i="1">
                            <a:latin typeface="Cambria Math" panose="02040503050406030204" pitchFamily="18" charset="0"/>
                          </a:rPr>
                          <m:t>i</m:t>
                        </m:r>
                      </m:sub>
                    </m:sSub>
                    <m:r>
                      <a:rPr lang="en-US" altLang="zh-CN" sz="1600" b="0" i="1" smtClean="0">
                        <a:latin typeface="Cambria Math" panose="02040503050406030204" pitchFamily="18" charset="0"/>
                      </a:rPr>
                      <m:t> </m:t>
                    </m:r>
                    <m:r>
                      <a:rPr lang="en-US" altLang="zh-CN" sz="1600" i="1">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sty m:val="p"/>
                            <m:brk m:alnAt="23"/>
                          </m:rPr>
                          <a:rPr lang="en-US" altLang="zh-CN" sz="1600" i="1">
                            <a:latin typeface="Cambria Math" panose="02040503050406030204" pitchFamily="18" charset="0"/>
                          </a:rPr>
                          <m:t>j</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𝑁</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𝑋</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e>
                    </m:nary>
                  </m:oMath>
                </a14:m>
                <a:r>
                  <a:rPr lang="en-US" altLang="zh-CN" sz="1600" dirty="0"/>
                  <a:t>,</a:t>
                </a:r>
                <a:r>
                  <a:rPr lang="zh-CN" altLang="en-US" sz="1600" dirty="0"/>
                  <a:t>共现矩阵中单词</a:t>
                </a:r>
                <a14:m>
                  <m:oMath xmlns:m="http://schemas.openxmlformats.org/officeDocument/2006/math">
                    <m:r>
                      <a:rPr lang="en-US" altLang="zh-CN" sz="1600" b="0" i="1" dirty="0" smtClean="0">
                        <a:latin typeface="Cambria Math" panose="02040503050406030204" pitchFamily="18" charset="0"/>
                      </a:rPr>
                      <m:t>𝑖</m:t>
                    </m:r>
                  </m:oMath>
                </a14:m>
                <a:r>
                  <a:rPr lang="zh-CN" altLang="en-US" sz="1600" dirty="0"/>
                  <a:t>那一行的和</a:t>
                </a:r>
                <a:endParaRPr lang="en-US" altLang="zh-CN" sz="1600" dirty="0"/>
              </a:p>
              <a:p>
                <a:pPr algn="ctr"/>
                <a:r>
                  <a:rPr lang="zh-CN" altLang="en-US" sz="1600" dirty="0"/>
                  <a:t>条件概率</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𝑃</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𝑘</m:t>
                        </m:r>
                      </m:sub>
                    </m:sSub>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𝑋</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𝑘</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𝑋</m:t>
                            </m:r>
                          </m:e>
                          <m:sub>
                            <m:r>
                              <a:rPr lang="en-US" altLang="zh-CN" sz="1600" i="1">
                                <a:latin typeface="Cambria Math" panose="02040503050406030204" pitchFamily="18" charset="0"/>
                              </a:rPr>
                              <m:t>𝑖</m:t>
                            </m:r>
                          </m:sub>
                        </m:sSub>
                      </m:den>
                    </m:f>
                    <m:r>
                      <a:rPr lang="en-US" altLang="zh-CN" sz="1600" i="1">
                        <a:latin typeface="Cambria Math" panose="02040503050406030204" pitchFamily="18" charset="0"/>
                      </a:rPr>
                      <m:t> </m:t>
                    </m:r>
                  </m:oMath>
                </a14:m>
                <a:r>
                  <a:rPr lang="zh-CN" altLang="en-US" sz="1600" dirty="0"/>
                  <a:t>，表示单词</a:t>
                </a:r>
                <a14:m>
                  <m:oMath xmlns:m="http://schemas.openxmlformats.org/officeDocument/2006/math">
                    <m:r>
                      <a:rPr lang="en-US" altLang="zh-CN" sz="1600" b="0" i="1" smtClean="0">
                        <a:latin typeface="Cambria Math" panose="02040503050406030204" pitchFamily="18" charset="0"/>
                      </a:rPr>
                      <m:t>𝑘</m:t>
                    </m:r>
                  </m:oMath>
                </a14:m>
                <a:r>
                  <a:rPr lang="zh-CN" altLang="en-US" sz="1600" dirty="0"/>
                  <a:t>出现在单词</a:t>
                </a:r>
                <a14:m>
                  <m:oMath xmlns:m="http://schemas.openxmlformats.org/officeDocument/2006/math">
                    <m:r>
                      <a:rPr lang="en-US" altLang="zh-CN" sz="1600" b="0" i="1" smtClean="0">
                        <a:latin typeface="Cambria Math" panose="02040503050406030204" pitchFamily="18" charset="0"/>
                      </a:rPr>
                      <m:t>𝑖</m:t>
                    </m:r>
                  </m:oMath>
                </a14:m>
                <a:r>
                  <a:rPr lang="zh-CN" altLang="en-US" sz="1600" dirty="0"/>
                  <a:t>语境中的概率</a:t>
                </a:r>
                <a:endParaRPr lang="en-US" altLang="zh-CN" sz="1600" dirty="0"/>
              </a:p>
              <a:p>
                <a:pPr algn="ctr"/>
                <a:r>
                  <a:rPr lang="zh-CN" altLang="en-US" sz="1600" dirty="0"/>
                  <a:t>两个条件概率的比率</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𝑟𝑎𝑡𝑖𝑜</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𝑘</m:t>
                        </m:r>
                      </m:sub>
                    </m:sSub>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𝑘</m:t>
                            </m:r>
                          </m:sub>
                        </m:sSub>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𝑘</m:t>
                            </m:r>
                          </m:sub>
                        </m:sSub>
                      </m:den>
                    </m:f>
                  </m:oMath>
                </a14:m>
                <a:endParaRPr lang="en-US" altLang="zh-CN" sz="1600" dirty="0"/>
              </a:p>
              <a:p>
                <a:pPr algn="ctr"/>
                <a:r>
                  <a:rPr lang="zh-CN" altLang="en-US" sz="1600" dirty="0"/>
                  <a:t>一定程度上反映了单词</a:t>
                </a:r>
                <a14:m>
                  <m:oMath xmlns:m="http://schemas.openxmlformats.org/officeDocument/2006/math">
                    <m:r>
                      <a:rPr lang="en-US" altLang="zh-CN" sz="1600" b="0" i="1" smtClean="0">
                        <a:latin typeface="Cambria Math" panose="02040503050406030204" pitchFamily="18" charset="0"/>
                      </a:rPr>
                      <m:t>𝑖</m:t>
                    </m:r>
                  </m:oMath>
                </a14:m>
                <a:r>
                  <a:rPr lang="zh-CN" altLang="en-US" sz="1600" dirty="0"/>
                  <a:t>与单词</a:t>
                </a:r>
                <a14:m>
                  <m:oMath xmlns:m="http://schemas.openxmlformats.org/officeDocument/2006/math">
                    <m:r>
                      <a:rPr lang="en-US" altLang="zh-CN" sz="1600" b="0" i="1" smtClean="0">
                        <a:latin typeface="Cambria Math" panose="02040503050406030204" pitchFamily="18" charset="0"/>
                      </a:rPr>
                      <m:t>𝑗</m:t>
                    </m:r>
                  </m:oMath>
                </a14:m>
                <a:r>
                  <a:rPr lang="zh-CN" altLang="en-US" sz="1600" dirty="0"/>
                  <a:t>间语义和语法的相似性</a:t>
                </a:r>
              </a:p>
            </p:txBody>
          </p:sp>
        </mc:Choice>
        <mc:Fallback xmlns="">
          <p:sp>
            <p:nvSpPr>
              <p:cNvPr id="2" name="文本框 1">
                <a:extLst>
                  <a:ext uri="{FF2B5EF4-FFF2-40B4-BE49-F238E27FC236}">
                    <a16:creationId xmlns:a16="http://schemas.microsoft.com/office/drawing/2014/main" id="{661F9B4A-867F-4496-A73E-32800E21FAF9}"/>
                  </a:ext>
                </a:extLst>
              </p:cNvPr>
              <p:cNvSpPr txBox="1">
                <a:spLocks noRot="1" noChangeAspect="1" noMove="1" noResize="1" noEditPoints="1" noAdjustHandles="1" noChangeArrowheads="1" noChangeShapeType="1" noTextEdit="1"/>
              </p:cNvSpPr>
              <p:nvPr/>
            </p:nvSpPr>
            <p:spPr>
              <a:xfrm>
                <a:off x="5690590" y="4830248"/>
                <a:ext cx="6095999" cy="1605568"/>
              </a:xfrm>
              <a:prstGeom prst="rect">
                <a:avLst/>
              </a:prstGeom>
              <a:blipFill>
                <a:blip r:embed="rId5"/>
                <a:stretch>
                  <a:fillRect t="-8333" b="-681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EB44287B-1D75-473B-820B-1786B1C8C5F6}"/>
              </a:ext>
            </a:extLst>
          </p:cNvPr>
          <p:cNvSpPr/>
          <p:nvPr/>
        </p:nvSpPr>
        <p:spPr>
          <a:xfrm>
            <a:off x="0" y="6488668"/>
            <a:ext cx="4156907" cy="369332"/>
          </a:xfrm>
          <a:prstGeom prst="rect">
            <a:avLst/>
          </a:prstGeom>
        </p:spPr>
        <p:txBody>
          <a:bodyPr wrap="none">
            <a:spAutoFit/>
          </a:bodyPr>
          <a:lstStyle/>
          <a:p>
            <a:r>
              <a:rPr lang="en-US" altLang="zh-CN" dirty="0">
                <a:hlinkClick r:id="rId6"/>
              </a:rPr>
              <a:t>https://zhuanlan.zhihu.com/p/58389508</a:t>
            </a:r>
            <a:endParaRPr lang="zh-CN" altLang="en-US" dirty="0"/>
          </a:p>
        </p:txBody>
      </p:sp>
    </p:spTree>
    <p:extLst>
      <p:ext uri="{BB962C8B-B14F-4D97-AF65-F5344CB8AC3E}">
        <p14:creationId xmlns:p14="http://schemas.microsoft.com/office/powerpoint/2010/main" val="2615114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CE75307-E516-4746-AE81-1CA3C67A5CD1}"/>
              </a:ext>
            </a:extLst>
          </p:cNvPr>
          <p:cNvPicPr>
            <a:picLocks noChangeAspect="1"/>
          </p:cNvPicPr>
          <p:nvPr/>
        </p:nvPicPr>
        <p:blipFill>
          <a:blip r:embed="rId2"/>
          <a:stretch>
            <a:fillRect/>
          </a:stretch>
        </p:blipFill>
        <p:spPr>
          <a:xfrm>
            <a:off x="2305051" y="422183"/>
            <a:ext cx="1485900" cy="3962400"/>
          </a:xfrm>
          <a:prstGeom prst="rect">
            <a:avLst/>
          </a:prstGeom>
        </p:spPr>
      </p:pic>
      <p:sp>
        <p:nvSpPr>
          <p:cNvPr id="7" name="矩形 6">
            <a:extLst>
              <a:ext uri="{FF2B5EF4-FFF2-40B4-BE49-F238E27FC236}">
                <a16:creationId xmlns:a16="http://schemas.microsoft.com/office/drawing/2014/main" id="{74D78DD7-8310-40E3-A11C-678BE9580FFD}"/>
              </a:ext>
            </a:extLst>
          </p:cNvPr>
          <p:cNvSpPr/>
          <p:nvPr/>
        </p:nvSpPr>
        <p:spPr>
          <a:xfrm>
            <a:off x="834501" y="4681491"/>
            <a:ext cx="4696287" cy="1754326"/>
          </a:xfrm>
          <a:prstGeom prst="rect">
            <a:avLst/>
          </a:prstGeom>
        </p:spPr>
        <p:txBody>
          <a:bodyPr wrap="square">
            <a:spAutoFit/>
          </a:bodyPr>
          <a:lstStyle/>
          <a:p>
            <a:r>
              <a:rPr lang="zh-CN" altLang="en-US" dirty="0"/>
              <a:t>模型目标：进行词的向量化表示使得向量之间尽可能多地蕴含语义和语法的信息。</a:t>
            </a:r>
          </a:p>
          <a:p>
            <a:r>
              <a:rPr lang="zh-CN" altLang="en-US" dirty="0"/>
              <a:t>输入：语料库</a:t>
            </a:r>
          </a:p>
          <a:p>
            <a:r>
              <a:rPr lang="zh-CN" altLang="en-US" dirty="0"/>
              <a:t>输出：词向量</a:t>
            </a:r>
          </a:p>
          <a:p>
            <a:r>
              <a:rPr lang="zh-CN" altLang="en-US" dirty="0"/>
              <a:t>方法概述：首先基于语料库构建词的共现矩阵，然后基于共现矩阵</a:t>
            </a:r>
            <a:r>
              <a:rPr lang="en-US" altLang="zh-CN" dirty="0"/>
              <a:t>GloVe</a:t>
            </a:r>
            <a:r>
              <a:rPr lang="zh-CN" altLang="en-US" dirty="0"/>
              <a:t>模型学习词向量。</a:t>
            </a:r>
          </a:p>
        </p:txBody>
      </p:sp>
      <p:pic>
        <p:nvPicPr>
          <p:cNvPr id="2" name="图片 1">
            <a:extLst>
              <a:ext uri="{FF2B5EF4-FFF2-40B4-BE49-F238E27FC236}">
                <a16:creationId xmlns:a16="http://schemas.microsoft.com/office/drawing/2014/main" id="{880EFBF7-62CF-4EF1-8F41-61BFED9C9D83}"/>
              </a:ext>
            </a:extLst>
          </p:cNvPr>
          <p:cNvPicPr>
            <a:picLocks noChangeAspect="1"/>
          </p:cNvPicPr>
          <p:nvPr/>
        </p:nvPicPr>
        <p:blipFill>
          <a:blip r:embed="rId3"/>
          <a:stretch>
            <a:fillRect/>
          </a:stretch>
        </p:blipFill>
        <p:spPr>
          <a:xfrm>
            <a:off x="6096000" y="618944"/>
            <a:ext cx="5486400" cy="937260"/>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D9BABF2-0DB8-4244-AB3D-723876075145}"/>
                  </a:ext>
                </a:extLst>
              </p:cNvPr>
              <p:cNvSpPr/>
              <p:nvPr/>
            </p:nvSpPr>
            <p:spPr>
              <a:xfrm>
                <a:off x="6096000" y="1738121"/>
                <a:ext cx="5486400" cy="4697696"/>
              </a:xfrm>
              <a:prstGeom prst="rect">
                <a:avLst/>
              </a:prstGeom>
            </p:spPr>
            <p:txBody>
              <a:bodyPr wrap="square">
                <a:spAutoFit/>
              </a:bodyPr>
              <a:lstStyle/>
              <a:p>
                <a:pPr>
                  <a:lnSpc>
                    <a:spcPct val="125000"/>
                  </a:lnSpc>
                </a:pPr>
                <a:r>
                  <a:rPr lang="zh-CN" altLang="en-US" dirty="0"/>
                  <a:t>假设我们已经得到了词向量，如果用中心词词向量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𝑗</m:t>
                        </m:r>
                      </m:sub>
                    </m:sSub>
                  </m:oMath>
                </a14:m>
                <a:r>
                  <a:rPr lang="zh-CN" altLang="en-US" dirty="0"/>
                  <a:t>和语境词词向量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sub>
                    </m:sSub>
                  </m:oMath>
                </a14:m>
                <a:r>
                  <a:rPr lang="zh-CN" altLang="en-US" dirty="0"/>
                  <a:t>，可以通过某种函数计算出</a:t>
                </a:r>
                <a14:m>
                  <m:oMath xmlns:m="http://schemas.openxmlformats.org/officeDocument/2006/math">
                    <m:r>
                      <a:rPr lang="en-US" altLang="zh-CN" b="0" i="1" smtClean="0">
                        <a:latin typeface="Cambria Math" panose="02040503050406030204" pitchFamily="18" charset="0"/>
                      </a:rPr>
                      <m:t>𝑟𝑎𝑡𝑖𝑜</m:t>
                    </m:r>
                  </m:oMath>
                </a14:m>
                <a:r>
                  <a:rPr lang="zh-CN" altLang="en-US" dirty="0"/>
                  <a:t>，且计算出的</a:t>
                </a:r>
                <a14:m>
                  <m:oMath xmlns:m="http://schemas.openxmlformats.org/officeDocument/2006/math">
                    <m:r>
                      <a:rPr lang="en-US" altLang="zh-CN" i="1">
                        <a:latin typeface="Cambria Math" panose="02040503050406030204" pitchFamily="18" charset="0"/>
                      </a:rPr>
                      <m:t>𝑟𝑎𝑡𝑖𝑜</m:t>
                    </m:r>
                  </m:oMath>
                </a14:m>
                <a:r>
                  <a:rPr lang="zh-CN" altLang="en-US" dirty="0"/>
                  <a:t>符合上表中的规律的话，那么我们得到的词向量就与共现矩阵有很好的一致性</a:t>
                </a:r>
                <a:endParaRPr lang="en-US" altLang="zh-CN" dirty="0"/>
              </a:p>
              <a:p>
                <a:pPr>
                  <a:lnSpc>
                    <a:spcPct val="125000"/>
                  </a:lnSpc>
                </a:pPr>
                <a:r>
                  <a:rPr lang="zh-CN" altLang="en-US" dirty="0"/>
                  <a:t>将词向量</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sub>
                    </m:sSub>
                  </m:oMath>
                </a14:m>
                <a:r>
                  <a:rPr lang="zh-CN" altLang="en-US" dirty="0"/>
                  <a:t>计算</a:t>
                </a:r>
                <a14:m>
                  <m:oMath xmlns:m="http://schemas.openxmlformats.org/officeDocument/2006/math">
                    <m:r>
                      <a:rPr lang="en-US" altLang="zh-CN" i="1">
                        <a:latin typeface="Cambria Math" panose="02040503050406030204" pitchFamily="18" charset="0"/>
                      </a:rPr>
                      <m:t>𝑟𝑎𝑡𝑖𝑜</m:t>
                    </m:r>
                  </m:oMath>
                </a14:m>
                <a:r>
                  <a:rPr lang="zh-CN" altLang="en-US" dirty="0"/>
                  <a:t>的函数设为</a:t>
                </a: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oMath>
                </a14:m>
                <a:r>
                  <a:rPr lang="en-US" altLang="zh-CN" dirty="0"/>
                  <a:t>.</a:t>
                </a:r>
              </a:p>
              <a:p>
                <a:pPr>
                  <a:lnSpc>
                    <a:spcPct val="125000"/>
                  </a:lnSpc>
                </a:pPr>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𝑟𝑎𝑡𝑖𝑜</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𝑘</m:t>
                        </m:r>
                      </m:sub>
                    </m:sSub>
                    <m:r>
                      <a:rPr lang="en-US" altLang="zh-CN" i="1">
                        <a:latin typeface="Cambria Math" panose="02040503050406030204" pitchFamily="18" charset="0"/>
                      </a:rPr>
                      <m:t>)</m:t>
                    </m:r>
                  </m:oMath>
                </a14:m>
                <a:r>
                  <a:rPr lang="en-US" altLang="zh-CN" dirty="0"/>
                  <a:t>.</a:t>
                </a:r>
              </a:p>
              <a:p>
                <a:pPr>
                  <a:lnSpc>
                    <a:spcPct val="125000"/>
                  </a:lnSpc>
                </a:pPr>
                <a:r>
                  <a:rPr lang="zh-CN" altLang="en-US" dirty="0"/>
                  <a:t>如果用均方差作为代价函数，复杂度要</a:t>
                </a:r>
                <a14:m>
                  <m:oMath xmlns:m="http://schemas.openxmlformats.org/officeDocument/2006/math">
                    <m:r>
                      <m:rPr>
                        <m:sty m:val="p"/>
                      </m:rPr>
                      <a:rPr lang="en-US" altLang="zh-CN" i="1" dirty="0">
                        <a:latin typeface="Cambria Math" panose="02040503050406030204" pitchFamily="18" charset="0"/>
                      </a:rPr>
                      <m:t>O</m:t>
                    </m:r>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𝑁</m:t>
                        </m:r>
                      </m:e>
                      <m:sup>
                        <m:r>
                          <a:rPr lang="en-US" altLang="zh-CN" b="0" i="1" dirty="0" smtClean="0">
                            <a:latin typeface="Cambria Math" panose="02040503050406030204" pitchFamily="18" charset="0"/>
                          </a:rPr>
                          <m:t>3</m:t>
                        </m:r>
                      </m:sup>
                    </m:sSup>
                    <m:r>
                      <a:rPr lang="en-US" altLang="zh-CN" b="0" i="1" dirty="0" smtClean="0">
                        <a:latin typeface="Cambria Math" panose="02040503050406030204" pitchFamily="18" charset="0"/>
                      </a:rPr>
                      <m:t>)</m:t>
                    </m:r>
                  </m:oMath>
                </a14:m>
                <a:r>
                  <a:rPr lang="en-US" altLang="zh-CN" dirty="0"/>
                  <a:t>.</a:t>
                </a:r>
              </a:p>
              <a:p>
                <a:pPr>
                  <a:lnSpc>
                    <a:spcPct val="125000"/>
                  </a:lnSpc>
                </a:pPr>
                <a:r>
                  <a:rPr lang="zh-CN" altLang="en-US" dirty="0"/>
                  <a:t>重新构建：</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𝑘</m:t>
                            </m:r>
                          </m:sub>
                        </m:sSub>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sup>
                    </m:sSup>
                  </m:oMath>
                </a14:m>
                <a:r>
                  <a:rPr lang="en-US" altLang="zh-CN" dirty="0"/>
                  <a:t>.</a:t>
                </a:r>
              </a:p>
              <a:p>
                <a:pPr>
                  <a:lnSpc>
                    <a:spcPct val="125000"/>
                  </a:lnSpc>
                </a:pPr>
                <a:r>
                  <a:rPr lang="zh-CN" altLang="en-US" dirty="0"/>
                  <a:t>即：</a:t>
                </a:r>
                <a:r>
                  <a:rPr lang="en-US" altLang="zh-CN" dirty="0"/>
                  <a:t> </a:t>
                </a:r>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𝑘</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𝑖</m:t>
                                    </m:r>
                                  </m:sub>
                                </m:sSub>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𝑘</m:t>
                                </m:r>
                              </m:sub>
                            </m:sSub>
                            <m:r>
                              <a:rPr lang="en-US" altLang="zh-CN" i="1">
                                <a:latin typeface="Cambria Math" panose="02040503050406030204" pitchFamily="18" charset="0"/>
                              </a:rPr>
                              <m:t>)</m:t>
                            </m:r>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rPr>
                                      <m:t>u</m:t>
                                    </m:r>
                                  </m:e>
                                  <m:sub>
                                    <m:r>
                                      <a:rPr lang="en-US" altLang="zh-CN" i="1">
                                        <a:latin typeface="Cambria Math" panose="02040503050406030204" pitchFamily="18" charset="0"/>
                                      </a:rPr>
                                      <m:t>𝑗</m:t>
                                    </m:r>
                                  </m:sub>
                                </m:sSub>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𝑘</m:t>
                                </m:r>
                              </m:sub>
                            </m:sSub>
                            <m:r>
                              <a:rPr lang="en-US" altLang="zh-CN" i="1">
                                <a:latin typeface="Cambria Math" panose="02040503050406030204" pitchFamily="18" charset="0"/>
                              </a:rPr>
                              <m:t>)</m:t>
                            </m:r>
                          </m:sup>
                        </m:sSup>
                      </m:den>
                    </m:f>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𝑖</m:t>
                                </m:r>
                              </m:sub>
                            </m:sSub>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sup>
                    </m:sSup>
                  </m:oMath>
                </a14:m>
                <a:r>
                  <a:rPr lang="en-US" altLang="zh-CN" dirty="0"/>
                  <a:t>.</a:t>
                </a:r>
              </a:p>
              <a:p>
                <a:pPr>
                  <a:lnSpc>
                    <a:spcPct val="125000"/>
                  </a:lnSpc>
                </a:pPr>
                <a:r>
                  <a:rPr lang="zh-CN" altLang="en-US" dirty="0"/>
                  <a:t>代价函数：</a:t>
                </a: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𝑖</m:t>
                                    </m:r>
                                  </m:sub>
                                </m:sSub>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a14:m>
                <a:r>
                  <a:rPr lang="en-US" altLang="zh-CN" dirty="0"/>
                  <a:t>.</a:t>
                </a:r>
              </a:p>
              <a:p>
                <a:pPr>
                  <a:lnSpc>
                    <a:spcPct val="125000"/>
                  </a:lnSpc>
                </a:pPr>
                <a:r>
                  <a:rPr lang="zh-CN" altLang="en-US" dirty="0"/>
                  <a:t>复杂度</a:t>
                </a:r>
                <a14:m>
                  <m:oMath xmlns:m="http://schemas.openxmlformats.org/officeDocument/2006/math">
                    <m:r>
                      <m:rPr>
                        <m:sty m:val="p"/>
                      </m:rPr>
                      <a:rPr lang="en-US" altLang="zh-CN" i="1" dirty="0">
                        <a:latin typeface="Cambria Math" panose="02040503050406030204" pitchFamily="18" charset="0"/>
                      </a:rPr>
                      <m:t>O</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m:t>
                        </m:r>
                        <m:r>
                          <a:rPr lang="en-US" altLang="zh-CN" i="1" dirty="0">
                            <a:latin typeface="Cambria Math" panose="02040503050406030204" pitchFamily="18" charset="0"/>
                          </a:rPr>
                          <m:t>𝑁</m:t>
                        </m:r>
                      </m:e>
                      <m:sup>
                        <m:r>
                          <a:rPr lang="en-US" altLang="zh-CN" b="0" i="1" dirty="0" smtClean="0">
                            <a:latin typeface="Cambria Math" panose="02040503050406030204" pitchFamily="18" charset="0"/>
                          </a:rPr>
                          <m:t>2</m:t>
                        </m:r>
                      </m:sup>
                    </m:sSup>
                    <m:r>
                      <a:rPr lang="en-US" altLang="zh-CN" i="1" dirty="0">
                        <a:latin typeface="Cambria Math" panose="02040503050406030204" pitchFamily="18" charset="0"/>
                      </a:rPr>
                      <m:t>)</m:t>
                    </m:r>
                  </m:oMath>
                </a14:m>
                <a:r>
                  <a:rPr lang="en-US" altLang="zh-CN" dirty="0"/>
                  <a:t>.</a:t>
                </a:r>
              </a:p>
            </p:txBody>
          </p:sp>
        </mc:Choice>
        <mc:Fallback xmlns="">
          <p:sp>
            <p:nvSpPr>
              <p:cNvPr id="3" name="矩形 2">
                <a:extLst>
                  <a:ext uri="{FF2B5EF4-FFF2-40B4-BE49-F238E27FC236}">
                    <a16:creationId xmlns:a16="http://schemas.microsoft.com/office/drawing/2014/main" id="{3D9BABF2-0DB8-4244-AB3D-723876075145}"/>
                  </a:ext>
                </a:extLst>
              </p:cNvPr>
              <p:cNvSpPr>
                <a:spLocks noRot="1" noChangeAspect="1" noMove="1" noResize="1" noEditPoints="1" noAdjustHandles="1" noChangeArrowheads="1" noChangeShapeType="1" noTextEdit="1"/>
              </p:cNvSpPr>
              <p:nvPr/>
            </p:nvSpPr>
            <p:spPr>
              <a:xfrm>
                <a:off x="6096000" y="1738121"/>
                <a:ext cx="5486400" cy="4697696"/>
              </a:xfrm>
              <a:prstGeom prst="rect">
                <a:avLst/>
              </a:prstGeom>
              <a:blipFill>
                <a:blip r:embed="rId4"/>
                <a:stretch>
                  <a:fillRect l="-889" b="-5837"/>
                </a:stretch>
              </a:blipFill>
            </p:spPr>
            <p:txBody>
              <a:bodyPr/>
              <a:lstStyle/>
              <a:p>
                <a:r>
                  <a:rPr lang="zh-CN" altLang="en-US">
                    <a:noFill/>
                  </a:rPr>
                  <a:t> </a:t>
                </a:r>
              </a:p>
            </p:txBody>
          </p:sp>
        </mc:Fallback>
      </mc:AlternateContent>
      <p:cxnSp>
        <p:nvCxnSpPr>
          <p:cNvPr id="12" name="直接连接符 11">
            <a:extLst>
              <a:ext uri="{FF2B5EF4-FFF2-40B4-BE49-F238E27FC236}">
                <a16:creationId xmlns:a16="http://schemas.microsoft.com/office/drawing/2014/main" id="{D94E4514-0340-4798-8DB6-B109B9D9CDF6}"/>
              </a:ext>
            </a:extLst>
          </p:cNvPr>
          <p:cNvCxnSpPr/>
          <p:nvPr/>
        </p:nvCxnSpPr>
        <p:spPr>
          <a:xfrm>
            <a:off x="6752438" y="3891471"/>
            <a:ext cx="861134" cy="0"/>
          </a:xfrm>
          <a:prstGeom prst="line">
            <a:avLst/>
          </a:prstGeom>
          <a:ln w="28575">
            <a:solidFill>
              <a:schemeClr val="accent2"/>
            </a:solidFill>
          </a:ln>
        </p:spPr>
        <p:style>
          <a:lnRef idx="2">
            <a:schemeClr val="accent2"/>
          </a:lnRef>
          <a:fillRef idx="0">
            <a:schemeClr val="accent2"/>
          </a:fillRef>
          <a:effectRef idx="1">
            <a:schemeClr val="accent2"/>
          </a:effectRef>
          <a:fontRef idx="minor">
            <a:schemeClr val="tx1"/>
          </a:fontRef>
        </p:style>
      </p:cxnSp>
      <p:sp>
        <p:nvSpPr>
          <p:cNvPr id="13" name="箭头: 虚尾 12">
            <a:extLst>
              <a:ext uri="{FF2B5EF4-FFF2-40B4-BE49-F238E27FC236}">
                <a16:creationId xmlns:a16="http://schemas.microsoft.com/office/drawing/2014/main" id="{3C1F4563-77B7-4D6C-BA10-D15A6338E1C1}"/>
              </a:ext>
            </a:extLst>
          </p:cNvPr>
          <p:cNvSpPr/>
          <p:nvPr/>
        </p:nvSpPr>
        <p:spPr>
          <a:xfrm>
            <a:off x="8288784" y="5221923"/>
            <a:ext cx="550416" cy="336731"/>
          </a:xfrm>
          <a:prstGeom prst="striped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0A96363-7B3D-4428-A707-7D2EC387D304}"/>
              </a:ext>
            </a:extLst>
          </p:cNvPr>
          <p:cNvSpPr/>
          <p:nvPr/>
        </p:nvSpPr>
        <p:spPr>
          <a:xfrm>
            <a:off x="0" y="6488668"/>
            <a:ext cx="4156907" cy="369332"/>
          </a:xfrm>
          <a:prstGeom prst="rect">
            <a:avLst/>
          </a:prstGeom>
        </p:spPr>
        <p:txBody>
          <a:bodyPr wrap="none">
            <a:spAutoFit/>
          </a:bodyPr>
          <a:lstStyle/>
          <a:p>
            <a:r>
              <a:rPr lang="en-US" altLang="zh-CN" dirty="0">
                <a:hlinkClick r:id="rId5"/>
              </a:rPr>
              <a:t>https://zhuanlan.zhihu.com/p/58389508</a:t>
            </a:r>
            <a:endParaRPr lang="zh-CN" altLang="en-US" dirty="0"/>
          </a:p>
        </p:txBody>
      </p:sp>
    </p:spTree>
    <p:extLst>
      <p:ext uri="{BB962C8B-B14F-4D97-AF65-F5344CB8AC3E}">
        <p14:creationId xmlns:p14="http://schemas.microsoft.com/office/powerpoint/2010/main" val="3225484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CE75307-E516-4746-AE81-1CA3C67A5CD1}"/>
              </a:ext>
            </a:extLst>
          </p:cNvPr>
          <p:cNvPicPr>
            <a:picLocks noChangeAspect="1"/>
          </p:cNvPicPr>
          <p:nvPr/>
        </p:nvPicPr>
        <p:blipFill>
          <a:blip r:embed="rId2"/>
          <a:stretch>
            <a:fillRect/>
          </a:stretch>
        </p:blipFill>
        <p:spPr>
          <a:xfrm>
            <a:off x="2305051" y="422183"/>
            <a:ext cx="1485900" cy="3962400"/>
          </a:xfrm>
          <a:prstGeom prst="rect">
            <a:avLst/>
          </a:prstGeom>
        </p:spPr>
      </p:pic>
      <p:sp>
        <p:nvSpPr>
          <p:cNvPr id="7" name="矩形 6">
            <a:extLst>
              <a:ext uri="{FF2B5EF4-FFF2-40B4-BE49-F238E27FC236}">
                <a16:creationId xmlns:a16="http://schemas.microsoft.com/office/drawing/2014/main" id="{74D78DD7-8310-40E3-A11C-678BE9580FFD}"/>
              </a:ext>
            </a:extLst>
          </p:cNvPr>
          <p:cNvSpPr/>
          <p:nvPr/>
        </p:nvSpPr>
        <p:spPr>
          <a:xfrm>
            <a:off x="834501" y="4681491"/>
            <a:ext cx="4696287" cy="1754326"/>
          </a:xfrm>
          <a:prstGeom prst="rect">
            <a:avLst/>
          </a:prstGeom>
        </p:spPr>
        <p:txBody>
          <a:bodyPr wrap="square">
            <a:spAutoFit/>
          </a:bodyPr>
          <a:lstStyle/>
          <a:p>
            <a:r>
              <a:rPr lang="zh-CN" altLang="en-US" dirty="0"/>
              <a:t>模型目标：进行词的向量化表示使得向量之间尽可能多地蕴含语义和语法的信息。</a:t>
            </a:r>
          </a:p>
          <a:p>
            <a:r>
              <a:rPr lang="zh-CN" altLang="en-US" dirty="0"/>
              <a:t>输入：语料库</a:t>
            </a:r>
          </a:p>
          <a:p>
            <a:r>
              <a:rPr lang="zh-CN" altLang="en-US" dirty="0"/>
              <a:t>输出：词向量</a:t>
            </a:r>
          </a:p>
          <a:p>
            <a:r>
              <a:rPr lang="zh-CN" altLang="en-US" dirty="0"/>
              <a:t>方法概述：首先基于语料库构建词的共现矩阵，然后基于共现矩阵</a:t>
            </a:r>
            <a:r>
              <a:rPr lang="en-US" altLang="zh-CN" dirty="0"/>
              <a:t>GloVe</a:t>
            </a:r>
            <a:r>
              <a:rPr lang="zh-CN" altLang="en-US" dirty="0"/>
              <a:t>模型学习词向量。</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D9BABF2-0DB8-4244-AB3D-723876075145}"/>
                  </a:ext>
                </a:extLst>
              </p:cNvPr>
              <p:cNvSpPr/>
              <p:nvPr/>
            </p:nvSpPr>
            <p:spPr>
              <a:xfrm>
                <a:off x="6096000" y="681263"/>
                <a:ext cx="5486400" cy="2051459"/>
              </a:xfrm>
              <a:prstGeom prst="rect">
                <a:avLst/>
              </a:prstGeom>
            </p:spPr>
            <p:txBody>
              <a:bodyPr wrap="square">
                <a:spAutoFit/>
              </a:bodyPr>
              <a:lstStyle/>
              <a:p>
                <a:pPr>
                  <a:lnSpc>
                    <a:spcPct val="125000"/>
                  </a:lnSpc>
                </a:pPr>
                <a:r>
                  <a:rPr lang="zh-CN" altLang="en-US" dirty="0"/>
                  <a:t>共现频率较低的词对，其相对重要性应该较低</a:t>
                </a:r>
                <a:endParaRPr lang="en-US" altLang="zh-CN" dirty="0"/>
              </a:p>
              <a:p>
                <a:pPr>
                  <a:lnSpc>
                    <a:spcPct val="125000"/>
                  </a:lnSpc>
                </a:pPr>
                <a:r>
                  <a:rPr lang="zh-CN" altLang="en-US" dirty="0"/>
                  <a:t>因此需要为代价函数添加权重项</a:t>
                </a:r>
                <a:endParaRPr lang="en-US" altLang="zh-CN" dirty="0"/>
              </a:p>
              <a:p>
                <a:pPr algn="just">
                  <a:lnSpc>
                    <a:spcPct val="125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e>
                      </m:d>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eqArr>
                            <m:eqArrPr>
                              <m:ctrlPr>
                                <a:rPr lang="en-US" altLang="zh-CN" b="0" i="1" dirty="0" smtClean="0">
                                  <a:latin typeface="Cambria Math" panose="02040503050406030204" pitchFamily="18" charset="0"/>
                                </a:rPr>
                              </m:ctrlPr>
                            </m:eqArrPr>
                            <m:e>
                              <m:sSup>
                                <m:sSupPr>
                                  <m:ctrlPr>
                                    <a:rPr lang="en-US" altLang="zh-CN" b="0" i="1" dirty="0" smtClean="0">
                                      <a:latin typeface="Cambria Math" panose="02040503050406030204" pitchFamily="18" charset="0"/>
                                    </a:rPr>
                                  </m:ctrlPr>
                                </m:sSup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e>
                                <m:sup>
                                  <m:r>
                                    <a:rPr lang="zh-CN" altLang="en-US" b="0" i="1" dirty="0" smtClean="0">
                                      <a:latin typeface="Cambria Math" panose="02040503050406030204" pitchFamily="18" charset="0"/>
                                    </a:rPr>
                                    <m:t>𝛼</m:t>
                                  </m:r>
                                </m:sup>
                              </m:sSup>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𝑖𝑓</m:t>
                              </m:r>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&lt;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𝑚𝑎𝑥</m:t>
                                  </m:r>
                                </m:sub>
                              </m:sSub>
                            </m:e>
                            <m:e>
                              <m:r>
                                <a:rPr lang="en-US" altLang="zh-CN" b="0" i="1" dirty="0" smtClean="0">
                                  <a:latin typeface="Cambria Math" panose="02040503050406030204" pitchFamily="18" charset="0"/>
                                </a:rPr>
                                <m:t>1                     </m:t>
                              </m:r>
                              <m:r>
                                <a:rPr lang="en-US" altLang="zh-CN" b="0" i="1" dirty="0" smtClean="0">
                                  <a:latin typeface="Cambria Math" panose="02040503050406030204" pitchFamily="18" charset="0"/>
                                </a:rPr>
                                <m:t>𝑜𝑡h𝑒𝑟𝑤𝑖𝑠𝑒</m:t>
                              </m:r>
                            </m:e>
                          </m:eqArr>
                        </m:e>
                      </m:d>
                    </m:oMath>
                  </m:oMathPara>
                </a14:m>
                <a:endParaRPr lang="en-US" altLang="zh-CN" dirty="0"/>
              </a:p>
              <a:p>
                <a:pPr algn="just">
                  <a:lnSpc>
                    <a:spcPct val="125000"/>
                  </a:lnSpc>
                </a:pPr>
                <a:r>
                  <a:rPr lang="zh-CN" altLang="en-US" dirty="0"/>
                  <a:t>代价函数：</a:t>
                </a:r>
                <a14:m>
                  <m:oMath xmlns:m="http://schemas.openxmlformats.org/officeDocument/2006/math">
                    <m:r>
                      <m:rPr>
                        <m:sty m:val="p"/>
                      </m:rPr>
                      <a:rPr lang="en-US" altLang="zh-CN" i="1" dirty="0">
                        <a:latin typeface="Cambria Math" panose="02040503050406030204" pitchFamily="18" charset="0"/>
                      </a:rPr>
                      <m:t>J</m:t>
                    </m:r>
                    <m:d>
                      <m:dPr>
                        <m:ctrlPr>
                          <a:rPr lang="en-US" altLang="zh-CN" b="0" i="1" dirty="0" smtClean="0">
                            <a:latin typeface="Cambria Math" panose="02040503050406030204" pitchFamily="18" charset="0"/>
                          </a:rPr>
                        </m:ctrlPr>
                      </m:dPr>
                      <m:e>
                        <m:r>
                          <a:rPr lang="zh-CN" altLang="en-US" b="0" i="1" dirty="0" smtClean="0">
                            <a:latin typeface="Cambria Math" panose="02040503050406030204" pitchFamily="18" charset="0"/>
                          </a:rPr>
                          <m:t>𝜃</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r>
                          <a:rPr lang="en-US" altLang="zh-CN" i="1">
                            <a:latin typeface="Cambria Math" panose="02040503050406030204" pitchFamily="18" charset="0"/>
                          </a:rPr>
                          <m:t>𝑁</m:t>
                        </m:r>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𝑙𝑜𝑔</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i="1">
                                        <a:latin typeface="Cambria Math" panose="02040503050406030204" pitchFamily="18" charset="0"/>
                                      </a:rPr>
                                      <m:t>𝑖</m:t>
                                    </m:r>
                                  </m:sub>
                                </m:sSub>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i="1">
                                <a:latin typeface="Cambria Math" panose="02040503050406030204" pitchFamily="18" charset="0"/>
                              </a:rPr>
                              <m:t>)</m:t>
                            </m:r>
                          </m:e>
                          <m:sup>
                            <m:r>
                              <a:rPr lang="en-US" altLang="zh-CN" i="1">
                                <a:latin typeface="Cambria Math" panose="02040503050406030204" pitchFamily="18" charset="0"/>
                              </a:rPr>
                              <m:t>2</m:t>
                            </m:r>
                          </m:sup>
                        </m:sSup>
                      </m:e>
                    </m:nary>
                  </m:oMath>
                </a14:m>
                <a:endParaRPr lang="en-US" altLang="zh-CN" dirty="0"/>
              </a:p>
            </p:txBody>
          </p:sp>
        </mc:Choice>
        <mc:Fallback xmlns="">
          <p:sp>
            <p:nvSpPr>
              <p:cNvPr id="3" name="矩形 2">
                <a:extLst>
                  <a:ext uri="{FF2B5EF4-FFF2-40B4-BE49-F238E27FC236}">
                    <a16:creationId xmlns:a16="http://schemas.microsoft.com/office/drawing/2014/main" id="{3D9BABF2-0DB8-4244-AB3D-723876075145}"/>
                  </a:ext>
                </a:extLst>
              </p:cNvPr>
              <p:cNvSpPr>
                <a:spLocks noRot="1" noChangeAspect="1" noMove="1" noResize="1" noEditPoints="1" noAdjustHandles="1" noChangeArrowheads="1" noChangeShapeType="1" noTextEdit="1"/>
              </p:cNvSpPr>
              <p:nvPr/>
            </p:nvSpPr>
            <p:spPr>
              <a:xfrm>
                <a:off x="6096000" y="681263"/>
                <a:ext cx="5486400" cy="2051459"/>
              </a:xfrm>
              <a:prstGeom prst="rect">
                <a:avLst/>
              </a:prstGeom>
              <a:blipFill>
                <a:blip r:embed="rId3"/>
                <a:stretch>
                  <a:fillRect l="-889" b="-2886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E9AE010-ADC9-4CE9-BAA4-E61F773A5B98}"/>
              </a:ext>
            </a:extLst>
          </p:cNvPr>
          <p:cNvPicPr>
            <a:picLocks noChangeAspect="1"/>
          </p:cNvPicPr>
          <p:nvPr/>
        </p:nvPicPr>
        <p:blipFill>
          <a:blip r:embed="rId4"/>
          <a:stretch>
            <a:fillRect/>
          </a:stretch>
        </p:blipFill>
        <p:spPr>
          <a:xfrm>
            <a:off x="6096000" y="2841082"/>
            <a:ext cx="5534025" cy="3457575"/>
          </a:xfrm>
          <a:prstGeom prst="rect">
            <a:avLst/>
          </a:prstGeom>
        </p:spPr>
      </p:pic>
      <p:sp>
        <p:nvSpPr>
          <p:cNvPr id="2" name="矩形 1">
            <a:extLst>
              <a:ext uri="{FF2B5EF4-FFF2-40B4-BE49-F238E27FC236}">
                <a16:creationId xmlns:a16="http://schemas.microsoft.com/office/drawing/2014/main" id="{AF358E9D-F1AB-4BB9-BC00-256BB1DB6B55}"/>
              </a:ext>
            </a:extLst>
          </p:cNvPr>
          <p:cNvSpPr/>
          <p:nvPr/>
        </p:nvSpPr>
        <p:spPr>
          <a:xfrm>
            <a:off x="0" y="6488668"/>
            <a:ext cx="4156907" cy="369332"/>
          </a:xfrm>
          <a:prstGeom prst="rect">
            <a:avLst/>
          </a:prstGeom>
        </p:spPr>
        <p:txBody>
          <a:bodyPr wrap="none">
            <a:spAutoFit/>
          </a:bodyPr>
          <a:lstStyle/>
          <a:p>
            <a:r>
              <a:rPr lang="en-US" altLang="zh-CN" dirty="0">
                <a:hlinkClick r:id="rId5"/>
              </a:rPr>
              <a:t>https://zhuanlan.zhihu.com/p/58389508</a:t>
            </a:r>
            <a:endParaRPr lang="zh-CN" altLang="en-US" dirty="0"/>
          </a:p>
        </p:txBody>
      </p:sp>
    </p:spTree>
    <p:extLst>
      <p:ext uri="{BB962C8B-B14F-4D97-AF65-F5344CB8AC3E}">
        <p14:creationId xmlns:p14="http://schemas.microsoft.com/office/powerpoint/2010/main" val="395333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CE75307-E516-4746-AE81-1CA3C67A5CD1}"/>
              </a:ext>
            </a:extLst>
          </p:cNvPr>
          <p:cNvPicPr>
            <a:picLocks noChangeAspect="1"/>
          </p:cNvPicPr>
          <p:nvPr/>
        </p:nvPicPr>
        <p:blipFill>
          <a:blip r:embed="rId2"/>
          <a:stretch>
            <a:fillRect/>
          </a:stretch>
        </p:blipFill>
        <p:spPr>
          <a:xfrm>
            <a:off x="2305051" y="422183"/>
            <a:ext cx="1485900" cy="3962400"/>
          </a:xfrm>
          <a:prstGeom prst="rect">
            <a:avLst/>
          </a:prstGeom>
        </p:spPr>
      </p:pic>
      <p:sp>
        <p:nvSpPr>
          <p:cNvPr id="7" name="矩形 6">
            <a:extLst>
              <a:ext uri="{FF2B5EF4-FFF2-40B4-BE49-F238E27FC236}">
                <a16:creationId xmlns:a16="http://schemas.microsoft.com/office/drawing/2014/main" id="{74D78DD7-8310-40E3-A11C-678BE9580FFD}"/>
              </a:ext>
            </a:extLst>
          </p:cNvPr>
          <p:cNvSpPr/>
          <p:nvPr/>
        </p:nvSpPr>
        <p:spPr>
          <a:xfrm>
            <a:off x="834501" y="4681491"/>
            <a:ext cx="4696287" cy="1754326"/>
          </a:xfrm>
          <a:prstGeom prst="rect">
            <a:avLst/>
          </a:prstGeom>
        </p:spPr>
        <p:txBody>
          <a:bodyPr wrap="square">
            <a:spAutoFit/>
          </a:bodyPr>
          <a:lstStyle/>
          <a:p>
            <a:r>
              <a:rPr lang="zh-CN" altLang="en-US" dirty="0"/>
              <a:t>模型目标：进行词的向量化表示使得向量之间尽可能多地蕴含语义和语法的信息。</a:t>
            </a:r>
          </a:p>
          <a:p>
            <a:r>
              <a:rPr lang="zh-CN" altLang="en-US" dirty="0"/>
              <a:t>输入：语料库</a:t>
            </a:r>
          </a:p>
          <a:p>
            <a:r>
              <a:rPr lang="zh-CN" altLang="en-US" dirty="0"/>
              <a:t>输出：词向量</a:t>
            </a:r>
          </a:p>
          <a:p>
            <a:r>
              <a:rPr lang="zh-CN" altLang="en-US" dirty="0"/>
              <a:t>方法概述：首先基于语料库构建词的共现矩阵，然后基于共现矩阵</a:t>
            </a:r>
            <a:r>
              <a:rPr lang="en-US" altLang="zh-CN" dirty="0"/>
              <a:t>GloVe</a:t>
            </a:r>
            <a:r>
              <a:rPr lang="zh-CN" altLang="en-US" dirty="0"/>
              <a:t>模型学习词向量。</a:t>
            </a:r>
          </a:p>
        </p:txBody>
      </p:sp>
      <p:sp>
        <p:nvSpPr>
          <p:cNvPr id="5" name="矩形 4">
            <a:extLst>
              <a:ext uri="{FF2B5EF4-FFF2-40B4-BE49-F238E27FC236}">
                <a16:creationId xmlns:a16="http://schemas.microsoft.com/office/drawing/2014/main" id="{3C52FC35-ED94-4C0E-A3A6-B52CD197B460}"/>
              </a:ext>
            </a:extLst>
          </p:cNvPr>
          <p:cNvSpPr/>
          <p:nvPr/>
        </p:nvSpPr>
        <p:spPr>
          <a:xfrm>
            <a:off x="0" y="6488668"/>
            <a:ext cx="4156907" cy="369332"/>
          </a:xfrm>
          <a:prstGeom prst="rect">
            <a:avLst/>
          </a:prstGeom>
        </p:spPr>
        <p:txBody>
          <a:bodyPr wrap="none">
            <a:spAutoFit/>
          </a:bodyPr>
          <a:lstStyle/>
          <a:p>
            <a:r>
              <a:rPr lang="en-US" altLang="zh-CN" dirty="0">
                <a:hlinkClick r:id="rId3"/>
              </a:rPr>
              <a:t>https://zhuanlan.zhihu.com/p/58389508</a:t>
            </a:r>
            <a:endParaRPr lang="zh-CN"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79D8BAF-D4DB-4738-9D8E-5C9F62C2510B}"/>
                  </a:ext>
                </a:extLst>
              </p:cNvPr>
              <p:cNvSpPr/>
              <p:nvPr/>
            </p:nvSpPr>
            <p:spPr>
              <a:xfrm>
                <a:off x="6096000" y="314493"/>
                <a:ext cx="5821680" cy="6229013"/>
              </a:xfrm>
              <a:prstGeom prst="rect">
                <a:avLst/>
              </a:prstGeom>
            </p:spPr>
            <p:txBody>
              <a:bodyPr wrap="square">
                <a:spAutoFit/>
              </a:bodyPr>
              <a:lstStyle/>
              <a:p>
                <a:pPr>
                  <a:lnSpc>
                    <a:spcPct val="125000"/>
                  </a:lnSpc>
                </a:pPr>
                <a:r>
                  <a:rPr lang="zh-CN" altLang="en-US" dirty="0"/>
                  <a:t>最优化代价函数得到词向量矩阵 → 随机梯度下降（</a:t>
                </a:r>
                <a:r>
                  <a:rPr lang="en-US" altLang="zh-CN" dirty="0"/>
                  <a:t>SGD</a:t>
                </a:r>
                <a:r>
                  <a:rPr lang="zh-CN" altLang="en-US" dirty="0"/>
                  <a:t>）</a:t>
                </a:r>
                <a:endParaRPr lang="en-US" altLang="zh-CN" dirty="0"/>
              </a:p>
              <a:p>
                <a:pPr marL="342900" indent="-342900">
                  <a:lnSpc>
                    <a:spcPct val="125000"/>
                  </a:lnSpc>
                  <a:buFont typeface="+mj-lt"/>
                  <a:buAutoNum type="arabicPeriod"/>
                </a:pPr>
                <a:r>
                  <a:rPr lang="zh-CN" altLang="en-US" dirty="0"/>
                  <a:t>随机初始化</a:t>
                </a:r>
                <a:endParaRPr lang="en-US" altLang="zh-CN" dirty="0"/>
              </a:p>
              <a:p>
                <a:pPr marL="342900" indent="-342900">
                  <a:lnSpc>
                    <a:spcPct val="125000"/>
                  </a:lnSpc>
                  <a:buFont typeface="+mj-lt"/>
                  <a:buAutoNum type="arabicPeriod"/>
                </a:pPr>
                <a:r>
                  <a:rPr lang="zh-CN" altLang="en-US" dirty="0"/>
                  <a:t>对共现矩阵</a:t>
                </a:r>
                <a14:m>
                  <m:oMath xmlns:m="http://schemas.openxmlformats.org/officeDocument/2006/math">
                    <m:r>
                      <a:rPr lang="en-US" altLang="zh-CN" b="0" i="1" dirty="0" smtClean="0">
                        <a:latin typeface="Cambria Math" panose="02040503050406030204" pitchFamily="18" charset="0"/>
                      </a:rPr>
                      <m:t>𝑋</m:t>
                    </m:r>
                  </m:oMath>
                </a14:m>
                <a:r>
                  <a:rPr lang="zh-CN" altLang="en-US" dirty="0"/>
                  <a:t>中非零元素进行随机抽样</a:t>
                </a:r>
                <a:endParaRPr lang="en-US" altLang="zh-CN" dirty="0"/>
              </a:p>
              <a:p>
                <a:pPr marL="342900" indent="-342900">
                  <a:lnSpc>
                    <a:spcPct val="125000"/>
                  </a:lnSpc>
                  <a:buFont typeface="+mj-lt"/>
                  <a:buAutoNum type="arabicPeriod"/>
                </a:pPr>
                <a:r>
                  <a:rPr lang="zh-CN" altLang="en-US" dirty="0"/>
                  <a:t>在一次抽样得到的词对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，计算代价函数对于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𝑗</m:t>
                        </m:r>
                      </m:sub>
                    </m:sSub>
                  </m:oMath>
                </a14:m>
                <a:r>
                  <a:rPr lang="zh-CN" altLang="en-US" dirty="0"/>
                  <a:t>的梯度（记为</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oMath>
                </a14:m>
                <a:r>
                  <a:rPr lang="zh-CN" altLang="en-US" dirty="0"/>
                  <a:t>和</a:t>
                </a:r>
                <a14:m>
                  <m:oMath xmlns:m="http://schemas.openxmlformats.org/officeDocument/2006/math">
                    <m:r>
                      <a:rPr lang="zh-CN" altLang="en-US"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𝑗</m:t>
                        </m:r>
                      </m:sub>
                    </m:sSub>
                  </m:oMath>
                </a14:m>
                <a:r>
                  <a:rPr lang="zh-CN" altLang="en-US" dirty="0"/>
                  <a:t>）</a:t>
                </a:r>
                <a:endParaRPr lang="en-US" altLang="zh-CN" dirty="0"/>
              </a:p>
              <a:p>
                <a:pPr>
                  <a:lnSpc>
                    <a:spcPct val="125000"/>
                  </a:lnSpc>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m:t>
                              </m:r>
                            </m:e>
                            <m:sub>
                              <m:r>
                                <a:rPr lang="en-US" altLang="zh-CN" b="0" i="1" smtClean="0">
                                  <a:latin typeface="Cambria Math" panose="02040503050406030204" pitchFamily="18" charset="0"/>
                                </a:rPr>
                                <m:t>𝐽</m:t>
                              </m:r>
                            </m:sub>
                          </m:sSub>
                        </m:num>
                        <m:den>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oMath>
                  </m:oMathPara>
                </a14:m>
                <a:endParaRPr lang="en-US" altLang="zh-CN" dirty="0"/>
              </a:p>
              <a:p>
                <a:pPr>
                  <a:lnSpc>
                    <a:spcPct val="125000"/>
                  </a:lnSpc>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m:t>
                              </m:r>
                            </m:e>
                            <m:sub>
                              <m:r>
                                <a:rPr lang="en-US" altLang="zh-CN" i="1">
                                  <a:latin typeface="Cambria Math" panose="02040503050406030204" pitchFamily="18" charset="0"/>
                                </a:rPr>
                                <m:t>𝐽</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sub>
                          </m:sSub>
                        </m:den>
                      </m:f>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𝑙𝑜𝑔</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oMath>
                  </m:oMathPara>
                </a14:m>
                <a:endParaRPr lang="en-US" altLang="zh-CN" dirty="0"/>
              </a:p>
              <a:p>
                <a:pPr marL="342900" indent="-342900">
                  <a:lnSpc>
                    <a:spcPct val="125000"/>
                  </a:lnSpc>
                  <a:buFont typeface="+mj-lt"/>
                  <a:buAutoNum type="arabicPeriod" startAt="4"/>
                </a:pPr>
                <a:r>
                  <a:rPr lang="zh-CN" altLang="en-US" dirty="0"/>
                  <a:t>每一次抽样得到的词对</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 </m:t>
                    </m:r>
                    <m:r>
                      <a:rPr lang="en-US" altLang="zh-CN">
                        <a:latin typeface="Cambria Math" panose="02040503050406030204" pitchFamily="18" charset="0"/>
                      </a:rPr>
                      <m:t>𝑗</m:t>
                    </m:r>
                    <m:r>
                      <a:rPr lang="en-US" altLang="zh-CN">
                        <a:latin typeface="Cambria Math" panose="02040503050406030204" pitchFamily="18" charset="0"/>
                      </a:rPr>
                      <m:t>)</m:t>
                    </m:r>
                  </m:oMath>
                </a14:m>
                <a:r>
                  <a:rPr lang="zh-CN" altLang="en-US" dirty="0"/>
                  <a:t>，对</a:t>
                </a:r>
                <a14:m>
                  <m:oMath xmlns:m="http://schemas.openxmlformats.org/officeDocument/2006/math">
                    <m:r>
                      <a:rPr lang="en-US" altLang="zh-CN">
                        <a:latin typeface="Cambria Math" panose="02040503050406030204" pitchFamily="18" charset="0"/>
                      </a:rPr>
                      <m:t>𝑈</m:t>
                    </m:r>
                  </m:oMath>
                </a14:m>
                <a:r>
                  <a:rPr lang="zh-CN" altLang="en-US" dirty="0"/>
                  <a:t>和</a:t>
                </a:r>
                <a14:m>
                  <m:oMath xmlns:m="http://schemas.openxmlformats.org/officeDocument/2006/math">
                    <m:r>
                      <a:rPr lang="en-US" altLang="zh-CN" dirty="0">
                        <a:latin typeface="Cambria Math" panose="02040503050406030204" pitchFamily="18" charset="0"/>
                      </a:rPr>
                      <m:t>𝑉</m:t>
                    </m:r>
                  </m:oMath>
                </a14:m>
                <a:r>
                  <a:rPr lang="zh-CN" altLang="en-US" dirty="0"/>
                  <a:t>矩阵中的</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𝑢</m:t>
                        </m:r>
                      </m:e>
                      <m:sub>
                        <m:r>
                          <a:rPr lang="en-US" altLang="zh-CN">
                            <a:latin typeface="Cambria Math" panose="02040503050406030204" pitchFamily="18" charset="0"/>
                          </a:rPr>
                          <m:t>𝑖</m:t>
                        </m:r>
                      </m:sub>
                    </m:sSub>
                  </m:oMath>
                </a14:m>
                <a:r>
                  <a:rPr lang="zh-CN" altLang="en-US" dirty="0"/>
                  <a:t>列和</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𝑣</m:t>
                        </m:r>
                      </m:e>
                      <m:sub>
                        <m:r>
                          <a:rPr lang="en-US" altLang="zh-CN" dirty="0">
                            <a:latin typeface="Cambria Math" panose="02040503050406030204" pitchFamily="18" charset="0"/>
                          </a:rPr>
                          <m:t>𝑗</m:t>
                        </m:r>
                      </m:sub>
                    </m:sSub>
                  </m:oMath>
                </a14:m>
                <a:r>
                  <a:rPr lang="zh-CN" altLang="en-US" dirty="0"/>
                  <a:t>列进行更新（设定学习率为</a:t>
                </a:r>
                <a14:m>
                  <m:oMath xmlns:m="http://schemas.openxmlformats.org/officeDocument/2006/math">
                    <m:r>
                      <m:rPr>
                        <m:nor/>
                      </m:rPr>
                      <a:rPr lang="el-GR" altLang="zh-CN"/>
                      <m:t>η</m:t>
                    </m:r>
                  </m:oMath>
                </a14:m>
                <a:r>
                  <a:rPr lang="zh-CN" altLang="en-US" dirty="0"/>
                  <a:t>）</a:t>
                </a:r>
                <a:endParaRPr lang="en-US" altLang="zh-CN" dirty="0"/>
              </a:p>
              <a:p>
                <a:pPr>
                  <a:lnSpc>
                    <a:spcPct val="125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nor/>
                        </m:rPr>
                        <a:rPr lang="el-GR" altLang="zh-CN" b="1"/>
                        <m:t>η</m:t>
                      </m:r>
                      <m:r>
                        <m:rPr>
                          <m:nor/>
                        </m:rPr>
                        <a:rPr lang="en-US" altLang="zh-CN" b="1" i="0" smtClean="0"/>
                        <m:t>∗</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𝒖</m:t>
                          </m:r>
                        </m:e>
                        <m:sub>
                          <m:r>
                            <a:rPr lang="en-US" altLang="zh-CN" b="1" i="1" smtClean="0">
                              <a:latin typeface="Cambria Math" panose="02040503050406030204" pitchFamily="18" charset="0"/>
                              <a:ea typeface="Cambria Math" panose="02040503050406030204" pitchFamily="18" charset="0"/>
                            </a:rPr>
                            <m:t>𝒊</m:t>
                          </m:r>
                        </m:sub>
                      </m:sSub>
                    </m:oMath>
                  </m:oMathPara>
                </a14:m>
                <a:endParaRPr lang="en-US" altLang="zh-CN" b="1" dirty="0">
                  <a:ea typeface="Cambria Math" panose="02040503050406030204" pitchFamily="18" charset="0"/>
                </a:endParaRPr>
              </a:p>
              <a:p>
                <a:pPr>
                  <a:lnSpc>
                    <a:spcPct val="125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m:rPr>
                          <m:nor/>
                        </m:rPr>
                        <a:rPr lang="el-GR" altLang="zh-CN" b="1"/>
                        <m:t>η</m:t>
                      </m:r>
                      <m:r>
                        <m:rPr>
                          <m:nor/>
                        </m:rPr>
                        <a:rPr lang="en-US" altLang="zh-CN" b="1"/>
                        <m:t>∗</m:t>
                      </m:r>
                      <m:r>
                        <a:rPr lang="en-US" altLang="zh-CN" b="1" i="1">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1" i="1" smtClean="0">
                              <a:latin typeface="Cambria Math" panose="02040503050406030204" pitchFamily="18" charset="0"/>
                              <a:ea typeface="Cambria Math" panose="02040503050406030204" pitchFamily="18" charset="0"/>
                            </a:rPr>
                            <m:t>𝒋</m:t>
                          </m:r>
                        </m:sub>
                      </m:sSub>
                    </m:oMath>
                  </m:oMathPara>
                </a14:m>
                <a:endParaRPr lang="en-US" altLang="zh-CN" dirty="0"/>
              </a:p>
              <a:p>
                <a:pPr marL="342900" indent="-342900">
                  <a:lnSpc>
                    <a:spcPct val="125000"/>
                  </a:lnSpc>
                  <a:buFont typeface="+mj-lt"/>
                  <a:buAutoNum type="arabicPeriod" startAt="5"/>
                </a:pPr>
                <a:r>
                  <a:rPr lang="zh-CN" altLang="en-US" dirty="0"/>
                  <a:t>不断迭代随机抽样和</a:t>
                </a:r>
                <a14:m>
                  <m:oMath xmlns:m="http://schemas.openxmlformats.org/officeDocument/2006/math">
                    <m:r>
                      <a:rPr lang="en-US" altLang="zh-CN">
                        <a:latin typeface="Cambria Math" panose="02040503050406030204" pitchFamily="18" charset="0"/>
                      </a:rPr>
                      <m:t>𝑈</m:t>
                    </m:r>
                    <m:r>
                      <a:rPr lang="zh-CN" altLang="en-US">
                        <a:latin typeface="Cambria Math" panose="02040503050406030204" pitchFamily="18" charset="0"/>
                      </a:rPr>
                      <m:t>、</m:t>
                    </m:r>
                    <m:r>
                      <a:rPr lang="en-US" altLang="zh-CN">
                        <a:latin typeface="Cambria Math" panose="02040503050406030204" pitchFamily="18" charset="0"/>
                      </a:rPr>
                      <m:t>𝑉</m:t>
                    </m:r>
                  </m:oMath>
                </a14:m>
                <a:r>
                  <a:rPr lang="zh-CN" altLang="en-US" dirty="0"/>
                  <a:t>的更新，直至指定迭代次数（认为收敛），得到最终的词向量矩阵</a:t>
                </a:r>
                <a14:m>
                  <m:oMath xmlns:m="http://schemas.openxmlformats.org/officeDocument/2006/math">
                    <m:r>
                      <a:rPr lang="en-US" altLang="zh-CN">
                        <a:latin typeface="Cambria Math" panose="02040503050406030204" pitchFamily="18" charset="0"/>
                      </a:rPr>
                      <m:t>𝑈</m:t>
                    </m:r>
                  </m:oMath>
                </a14:m>
                <a:r>
                  <a:rPr lang="zh-CN" altLang="en-US" dirty="0"/>
                  <a:t>和</a:t>
                </a:r>
                <a14:m>
                  <m:oMath xmlns:m="http://schemas.openxmlformats.org/officeDocument/2006/math">
                    <m:r>
                      <a:rPr lang="en-US" altLang="zh-CN" dirty="0">
                        <a:latin typeface="Cambria Math" panose="02040503050406030204" pitchFamily="18" charset="0"/>
                      </a:rPr>
                      <m:t>𝑉</m:t>
                    </m:r>
                  </m:oMath>
                </a14:m>
                <a:endParaRPr lang="en-US" altLang="zh-CN" dirty="0"/>
              </a:p>
              <a:p>
                <a:pPr marL="342900" indent="-342900">
                  <a:lnSpc>
                    <a:spcPct val="125000"/>
                  </a:lnSpc>
                  <a:buFont typeface="+mj-lt"/>
                  <a:buAutoNum type="arabicPeriod" startAt="5"/>
                </a:pPr>
                <a:r>
                  <a:rPr lang="zh-CN" altLang="en-US" dirty="0"/>
                  <a:t>将</a:t>
                </a:r>
                <a14:m>
                  <m:oMath xmlns:m="http://schemas.openxmlformats.org/officeDocument/2006/math">
                    <m:r>
                      <a:rPr lang="en-US" altLang="zh-CN">
                        <a:latin typeface="Cambria Math" panose="02040503050406030204" pitchFamily="18" charset="0"/>
                      </a:rPr>
                      <m:t>𝑈</m:t>
                    </m:r>
                  </m:oMath>
                </a14:m>
                <a:r>
                  <a:rPr lang="zh-CN" altLang="en-US" dirty="0"/>
                  <a:t>和</a:t>
                </a:r>
                <a14:m>
                  <m:oMath xmlns:m="http://schemas.openxmlformats.org/officeDocument/2006/math">
                    <m:r>
                      <a:rPr lang="en-US" altLang="zh-CN" dirty="0">
                        <a:latin typeface="Cambria Math" panose="02040503050406030204" pitchFamily="18" charset="0"/>
                      </a:rPr>
                      <m:t>𝑉</m:t>
                    </m:r>
                  </m:oMath>
                </a14:m>
                <a:r>
                  <a:rPr lang="zh-CN" altLang="en-US" dirty="0"/>
                  <a:t>对应位置元素相加（或求平均）得到最终的词向量矩阵</a:t>
                </a:r>
                <a:endParaRPr lang="en-US" altLang="zh-CN" dirty="0"/>
              </a:p>
            </p:txBody>
          </p:sp>
        </mc:Choice>
        <mc:Fallback xmlns="">
          <p:sp>
            <p:nvSpPr>
              <p:cNvPr id="6" name="矩形 5">
                <a:extLst>
                  <a:ext uri="{FF2B5EF4-FFF2-40B4-BE49-F238E27FC236}">
                    <a16:creationId xmlns:a16="http://schemas.microsoft.com/office/drawing/2014/main" id="{879D8BAF-D4DB-4738-9D8E-5C9F62C2510B}"/>
                  </a:ext>
                </a:extLst>
              </p:cNvPr>
              <p:cNvSpPr>
                <a:spLocks noRot="1" noChangeAspect="1" noMove="1" noResize="1" noEditPoints="1" noAdjustHandles="1" noChangeArrowheads="1" noChangeShapeType="1" noTextEdit="1"/>
              </p:cNvSpPr>
              <p:nvPr/>
            </p:nvSpPr>
            <p:spPr>
              <a:xfrm>
                <a:off x="6096000" y="314493"/>
                <a:ext cx="5821680" cy="6229013"/>
              </a:xfrm>
              <a:prstGeom prst="rect">
                <a:avLst/>
              </a:prstGeom>
              <a:blipFill>
                <a:blip r:embed="rId4"/>
                <a:stretch>
                  <a:fillRect l="-838" r="-3770" b="-7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740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DBD4A-FE42-4EC9-A795-A4BBAA86B99A}"/>
              </a:ext>
            </a:extLst>
          </p:cNvPr>
          <p:cNvSpPr>
            <a:spLocks noGrp="1"/>
          </p:cNvSpPr>
          <p:nvPr>
            <p:ph type="ctrTitle"/>
          </p:nvPr>
        </p:nvSpPr>
        <p:spPr/>
        <p:txBody>
          <a:bodyPr/>
          <a:lstStyle/>
          <a:p>
            <a:r>
              <a:rPr lang="en-US" altLang="zh-CN" b="1" dirty="0"/>
              <a:t>Attention Is All You Need</a:t>
            </a:r>
            <a:endParaRPr lang="zh-CN" altLang="en-US" b="1" dirty="0"/>
          </a:p>
        </p:txBody>
      </p:sp>
      <p:sp>
        <p:nvSpPr>
          <p:cNvPr id="3" name="副标题 2">
            <a:extLst>
              <a:ext uri="{FF2B5EF4-FFF2-40B4-BE49-F238E27FC236}">
                <a16:creationId xmlns:a16="http://schemas.microsoft.com/office/drawing/2014/main" id="{48806E49-BFC6-46AF-89FB-61CDCB85B3A4}"/>
              </a:ext>
            </a:extLst>
          </p:cNvPr>
          <p:cNvSpPr>
            <a:spLocks noGrp="1"/>
          </p:cNvSpPr>
          <p:nvPr>
            <p:ph type="subTitle" idx="1"/>
          </p:nvPr>
        </p:nvSpPr>
        <p:spPr/>
        <p:txBody>
          <a:bodyPr/>
          <a:lstStyle/>
          <a:p>
            <a:r>
              <a:rPr lang="en-US" altLang="zh-CN" dirty="0"/>
              <a:t>Ashish Vaswani, Noam </a:t>
            </a:r>
            <a:r>
              <a:rPr lang="en-US" altLang="zh-CN" dirty="0" err="1"/>
              <a:t>Shazeer</a:t>
            </a:r>
            <a:r>
              <a:rPr lang="en-US" altLang="zh-CN" dirty="0"/>
              <a:t>, Niki Parmar, Jakob </a:t>
            </a:r>
            <a:r>
              <a:rPr lang="en-US" altLang="zh-CN" dirty="0" err="1"/>
              <a:t>Uszkoreit</a:t>
            </a:r>
            <a:r>
              <a:rPr lang="en-US" altLang="zh-CN" dirty="0"/>
              <a:t>, </a:t>
            </a:r>
            <a:r>
              <a:rPr lang="en-US" altLang="zh-CN" dirty="0" err="1"/>
              <a:t>Llion</a:t>
            </a:r>
            <a:r>
              <a:rPr lang="en-US" altLang="zh-CN" dirty="0"/>
              <a:t> Jones, Aidan N. Gomez, Lukasz Kaiser, </a:t>
            </a:r>
            <a:r>
              <a:rPr lang="en-US" altLang="zh-CN" dirty="0" err="1"/>
              <a:t>Illia</a:t>
            </a:r>
            <a:r>
              <a:rPr lang="en-US" altLang="zh-CN" dirty="0"/>
              <a:t> </a:t>
            </a:r>
            <a:r>
              <a:rPr lang="en-US" altLang="zh-CN" dirty="0" err="1"/>
              <a:t>Polosukhin</a:t>
            </a:r>
            <a:endParaRPr lang="zh-CN" altLang="en-US" dirty="0"/>
          </a:p>
        </p:txBody>
      </p:sp>
      <p:sp>
        <p:nvSpPr>
          <p:cNvPr id="4" name="矩形 3">
            <a:extLst>
              <a:ext uri="{FF2B5EF4-FFF2-40B4-BE49-F238E27FC236}">
                <a16:creationId xmlns:a16="http://schemas.microsoft.com/office/drawing/2014/main" id="{4C605C4C-283C-4B68-9633-7CC09A67CF55}"/>
              </a:ext>
            </a:extLst>
          </p:cNvPr>
          <p:cNvSpPr/>
          <p:nvPr/>
        </p:nvSpPr>
        <p:spPr>
          <a:xfrm>
            <a:off x="0" y="6488668"/>
            <a:ext cx="5173211" cy="369332"/>
          </a:xfrm>
          <a:prstGeom prst="rect">
            <a:avLst/>
          </a:prstGeom>
        </p:spPr>
        <p:txBody>
          <a:bodyPr wrap="none">
            <a:spAutoFit/>
          </a:bodyPr>
          <a:lstStyle/>
          <a:p>
            <a:r>
              <a:rPr lang="en-US" altLang="zh-CN" dirty="0">
                <a:hlinkClick r:id="rId2"/>
              </a:rPr>
              <a:t>https://jalammar.github.io/illustrated-transformer/</a:t>
            </a:r>
            <a:endParaRPr lang="zh-CN" altLang="en-US" dirty="0"/>
          </a:p>
        </p:txBody>
      </p:sp>
    </p:spTree>
    <p:extLst>
      <p:ext uri="{BB962C8B-B14F-4D97-AF65-F5344CB8AC3E}">
        <p14:creationId xmlns:p14="http://schemas.microsoft.com/office/powerpoint/2010/main" val="1110209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Scaled Dot-Product Attention &#10;MatMul &#10;SoftMax &#10;Mask (opt.) &#10;Scale &#10;MatMuI ">
            <a:extLst>
              <a:ext uri="{FF2B5EF4-FFF2-40B4-BE49-F238E27FC236}">
                <a16:creationId xmlns:a16="http://schemas.microsoft.com/office/drawing/2014/main" id="{BB3D37AF-CFE4-4596-8547-6ADB7108B4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77190" y="1530050"/>
            <a:ext cx="1963338" cy="247739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review">
            <a:extLst>
              <a:ext uri="{FF2B5EF4-FFF2-40B4-BE49-F238E27FC236}">
                <a16:creationId xmlns:a16="http://schemas.microsoft.com/office/drawing/2014/main" id="{9F6D05DA-C5C7-46A0-A6A9-F6367A9D63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997" y="1298470"/>
            <a:ext cx="2736814" cy="37749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ulti-Head Attention &#10;headi = Attention(QWiQ, , VVV,&quot;) &#10;MultiHead(Q, K, V) — Concat(headi, headh)11'O &#10;to &#10;attayi to information from different &#10;representation at &#10;Multi-Head Attention ">
            <a:extLst>
              <a:ext uri="{FF2B5EF4-FFF2-40B4-BE49-F238E27FC236}">
                <a16:creationId xmlns:a16="http://schemas.microsoft.com/office/drawing/2014/main" id="{F01E55F7-7006-4152-A812-16B8275AE2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3"/>
          <a:stretch/>
        </p:blipFill>
        <p:spPr bwMode="auto">
          <a:xfrm>
            <a:off x="3707043" y="2047141"/>
            <a:ext cx="4777914" cy="22775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ttention(Q, K , V) = — ">
            <a:extLst>
              <a:ext uri="{FF2B5EF4-FFF2-40B4-BE49-F238E27FC236}">
                <a16:creationId xmlns:a16="http://schemas.microsoft.com/office/drawing/2014/main" id="{9B878FFA-1C27-4351-9CAE-E01F2ADA20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1059" y="4520936"/>
            <a:ext cx="2895600" cy="5524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F91FB3E-B250-4549-A6EF-4BDED2C069E2}"/>
              </a:ext>
            </a:extLst>
          </p:cNvPr>
          <p:cNvSpPr/>
          <p:nvPr/>
        </p:nvSpPr>
        <p:spPr>
          <a:xfrm>
            <a:off x="0" y="6488668"/>
            <a:ext cx="5173211" cy="369332"/>
          </a:xfrm>
          <a:prstGeom prst="rect">
            <a:avLst/>
          </a:prstGeom>
        </p:spPr>
        <p:txBody>
          <a:bodyPr wrap="none">
            <a:spAutoFit/>
          </a:bodyPr>
          <a:lstStyle/>
          <a:p>
            <a:r>
              <a:rPr lang="en-US" altLang="zh-CN" dirty="0">
                <a:hlinkClick r:id="rId6"/>
              </a:rPr>
              <a:t>https://jalammar.github.io/illustrated-transformer/</a:t>
            </a:r>
            <a:endParaRPr lang="zh-CN" altLang="en-US" dirty="0"/>
          </a:p>
        </p:txBody>
      </p:sp>
    </p:spTree>
    <p:extLst>
      <p:ext uri="{BB962C8B-B14F-4D97-AF65-F5344CB8AC3E}">
        <p14:creationId xmlns:p14="http://schemas.microsoft.com/office/powerpoint/2010/main" val="26950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Scaled Dot-Product Attention &#10;MatMul &#10;SoftMax &#10;Mask (opt.) &#10;Scale &#10;MatMuI ">
            <a:extLst>
              <a:ext uri="{FF2B5EF4-FFF2-40B4-BE49-F238E27FC236}">
                <a16:creationId xmlns:a16="http://schemas.microsoft.com/office/drawing/2014/main" id="{261CE4B5-63D2-46BD-95C4-A334D887CE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6382" y="1563565"/>
            <a:ext cx="1963338" cy="24773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ttention(Q, K , V) = — ">
            <a:extLst>
              <a:ext uri="{FF2B5EF4-FFF2-40B4-BE49-F238E27FC236}">
                <a16:creationId xmlns:a16="http://schemas.microsoft.com/office/drawing/2014/main" id="{27990275-F354-4536-8FA5-C167762D0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51" y="4741984"/>
            <a:ext cx="2895600" cy="5524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CE3C74E5-40A5-4FAB-A939-FCD0B69ECB55}"/>
              </a:ext>
            </a:extLst>
          </p:cNvPr>
          <p:cNvPicPr>
            <a:picLocks noChangeAspect="1"/>
          </p:cNvPicPr>
          <p:nvPr/>
        </p:nvPicPr>
        <p:blipFill>
          <a:blip r:embed="rId4"/>
          <a:stretch>
            <a:fillRect/>
          </a:stretch>
        </p:blipFill>
        <p:spPr>
          <a:xfrm>
            <a:off x="3439657" y="1257300"/>
            <a:ext cx="4572000" cy="4343399"/>
          </a:xfrm>
          <a:prstGeom prst="rect">
            <a:avLst/>
          </a:prstGeom>
        </p:spPr>
      </p:pic>
      <p:pic>
        <p:nvPicPr>
          <p:cNvPr id="5" name="图片 4">
            <a:extLst>
              <a:ext uri="{FF2B5EF4-FFF2-40B4-BE49-F238E27FC236}">
                <a16:creationId xmlns:a16="http://schemas.microsoft.com/office/drawing/2014/main" id="{543BDDC6-8C5C-412F-9348-3A378197812D}"/>
              </a:ext>
            </a:extLst>
          </p:cNvPr>
          <p:cNvPicPr>
            <a:picLocks noChangeAspect="1"/>
          </p:cNvPicPr>
          <p:nvPr/>
        </p:nvPicPr>
        <p:blipFill>
          <a:blip r:embed="rId5"/>
          <a:stretch>
            <a:fillRect/>
          </a:stretch>
        </p:blipFill>
        <p:spPr>
          <a:xfrm>
            <a:off x="8731592" y="631915"/>
            <a:ext cx="2743200" cy="3106757"/>
          </a:xfrm>
          <a:prstGeom prst="rect">
            <a:avLst/>
          </a:prstGeom>
        </p:spPr>
      </p:pic>
      <p:pic>
        <p:nvPicPr>
          <p:cNvPr id="1026" name="Picture 2" descr="preview">
            <a:extLst>
              <a:ext uri="{FF2B5EF4-FFF2-40B4-BE49-F238E27FC236}">
                <a16:creationId xmlns:a16="http://schemas.microsoft.com/office/drawing/2014/main" id="{50601B9C-2CDE-4DF3-9923-42AD20547D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2993" y="4975313"/>
            <a:ext cx="3200400" cy="1250772"/>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右 5">
            <a:extLst>
              <a:ext uri="{FF2B5EF4-FFF2-40B4-BE49-F238E27FC236}">
                <a16:creationId xmlns:a16="http://schemas.microsoft.com/office/drawing/2014/main" id="{DED5D207-508A-4A48-84CA-9C3F30DFC2F1}"/>
              </a:ext>
            </a:extLst>
          </p:cNvPr>
          <p:cNvSpPr/>
          <p:nvPr/>
        </p:nvSpPr>
        <p:spPr>
          <a:xfrm>
            <a:off x="7693889" y="1912820"/>
            <a:ext cx="1037703" cy="5449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D29CBE07-E55F-43B3-92F1-872D59AB46B9}"/>
              </a:ext>
            </a:extLst>
          </p:cNvPr>
          <p:cNvSpPr/>
          <p:nvPr/>
        </p:nvSpPr>
        <p:spPr>
          <a:xfrm rot="5400000">
            <a:off x="9689848" y="4084520"/>
            <a:ext cx="1037703" cy="5449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701F370-1107-4804-9C75-5B44177CB030}"/>
              </a:ext>
            </a:extLst>
          </p:cNvPr>
          <p:cNvSpPr/>
          <p:nvPr/>
        </p:nvSpPr>
        <p:spPr>
          <a:xfrm>
            <a:off x="0" y="6488668"/>
            <a:ext cx="5173211" cy="369332"/>
          </a:xfrm>
          <a:prstGeom prst="rect">
            <a:avLst/>
          </a:prstGeom>
        </p:spPr>
        <p:txBody>
          <a:bodyPr wrap="none">
            <a:spAutoFit/>
          </a:bodyPr>
          <a:lstStyle/>
          <a:p>
            <a:r>
              <a:rPr lang="en-US" altLang="zh-CN" dirty="0">
                <a:hlinkClick r:id="rId7"/>
              </a:rPr>
              <a:t>https://jalammar.github.io/illustrated-transformer/</a:t>
            </a:r>
            <a:endParaRPr lang="zh-CN" altLang="en-US" dirty="0"/>
          </a:p>
        </p:txBody>
      </p:sp>
    </p:spTree>
    <p:extLst>
      <p:ext uri="{BB962C8B-B14F-4D97-AF65-F5344CB8AC3E}">
        <p14:creationId xmlns:p14="http://schemas.microsoft.com/office/powerpoint/2010/main" val="20902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Multi-Head Attention &#10;headi = Attention(QWiQ, , VVV,&quot;) &#10;MultiHead(Q, K, V) — Concat(headi, headh)11'O &#10;to &#10;attayi to information from different &#10;representation at &#10;Multi-Head Attention ">
            <a:extLst>
              <a:ext uri="{FF2B5EF4-FFF2-40B4-BE49-F238E27FC236}">
                <a16:creationId xmlns:a16="http://schemas.microsoft.com/office/drawing/2014/main" id="{B0E50D74-5866-4321-BFB5-7244F7B1F9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3"/>
          <a:stretch/>
        </p:blipFill>
        <p:spPr bwMode="auto">
          <a:xfrm>
            <a:off x="374758" y="376603"/>
            <a:ext cx="3657600" cy="174353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F3C55CDD-4054-4E60-930F-B231F563FB1F}"/>
              </a:ext>
            </a:extLst>
          </p:cNvPr>
          <p:cNvPicPr>
            <a:picLocks noChangeAspect="1"/>
          </p:cNvPicPr>
          <p:nvPr/>
        </p:nvPicPr>
        <p:blipFill>
          <a:blip r:embed="rId3"/>
          <a:stretch>
            <a:fillRect/>
          </a:stretch>
        </p:blipFill>
        <p:spPr>
          <a:xfrm>
            <a:off x="4032358" y="2120137"/>
            <a:ext cx="7772400" cy="4350385"/>
          </a:xfrm>
          <a:prstGeom prst="rect">
            <a:avLst/>
          </a:prstGeom>
        </p:spPr>
      </p:pic>
      <p:sp>
        <p:nvSpPr>
          <p:cNvPr id="20" name="箭头: 右 19">
            <a:extLst>
              <a:ext uri="{FF2B5EF4-FFF2-40B4-BE49-F238E27FC236}">
                <a16:creationId xmlns:a16="http://schemas.microsoft.com/office/drawing/2014/main" id="{B408DA11-7286-4736-AE0A-9DAD0A679BEA}"/>
              </a:ext>
            </a:extLst>
          </p:cNvPr>
          <p:cNvSpPr/>
          <p:nvPr/>
        </p:nvSpPr>
        <p:spPr>
          <a:xfrm rot="5400000">
            <a:off x="7399706" y="975896"/>
            <a:ext cx="1037703" cy="5449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F7E149A-5CEB-4DCC-ADB0-1F827BC76C65}"/>
              </a:ext>
            </a:extLst>
          </p:cNvPr>
          <p:cNvSpPr/>
          <p:nvPr/>
        </p:nvSpPr>
        <p:spPr>
          <a:xfrm>
            <a:off x="0" y="6488668"/>
            <a:ext cx="5173211" cy="369332"/>
          </a:xfrm>
          <a:prstGeom prst="rect">
            <a:avLst/>
          </a:prstGeom>
        </p:spPr>
        <p:txBody>
          <a:bodyPr wrap="none">
            <a:spAutoFit/>
          </a:bodyPr>
          <a:lstStyle/>
          <a:p>
            <a:r>
              <a:rPr lang="en-US" altLang="zh-CN" dirty="0">
                <a:hlinkClick r:id="rId4"/>
              </a:rPr>
              <a:t>https://jalammar.github.io/illustrated-transformer/</a:t>
            </a:r>
            <a:endParaRPr lang="zh-CN" altLang="en-US" dirty="0"/>
          </a:p>
        </p:txBody>
      </p:sp>
    </p:spTree>
    <p:extLst>
      <p:ext uri="{BB962C8B-B14F-4D97-AF65-F5344CB8AC3E}">
        <p14:creationId xmlns:p14="http://schemas.microsoft.com/office/powerpoint/2010/main" val="80554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preview">
            <a:extLst>
              <a:ext uri="{FF2B5EF4-FFF2-40B4-BE49-F238E27FC236}">
                <a16:creationId xmlns:a16="http://schemas.microsoft.com/office/drawing/2014/main" id="{A7169CBE-907D-48C8-BBDA-D585E68B33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997" y="1298470"/>
            <a:ext cx="2736814" cy="3774916"/>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F7CEC2E4-854B-4F75-9B2F-68CC87F29321}"/>
              </a:ext>
            </a:extLst>
          </p:cNvPr>
          <p:cNvPicPr>
            <a:picLocks noChangeAspect="1"/>
          </p:cNvPicPr>
          <p:nvPr/>
        </p:nvPicPr>
        <p:blipFill>
          <a:blip r:embed="rId3"/>
          <a:stretch>
            <a:fillRect/>
          </a:stretch>
        </p:blipFill>
        <p:spPr>
          <a:xfrm>
            <a:off x="3061964" y="1705067"/>
            <a:ext cx="6068072" cy="3447865"/>
          </a:xfrm>
          <a:prstGeom prst="rect">
            <a:avLst/>
          </a:prstGeom>
        </p:spPr>
      </p:pic>
      <p:pic>
        <p:nvPicPr>
          <p:cNvPr id="5" name="图片 4">
            <a:extLst>
              <a:ext uri="{FF2B5EF4-FFF2-40B4-BE49-F238E27FC236}">
                <a16:creationId xmlns:a16="http://schemas.microsoft.com/office/drawing/2014/main" id="{4600F378-3745-469C-9525-F23E352A4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0036" y="1260921"/>
            <a:ext cx="2339543" cy="4336156"/>
          </a:xfrm>
          <a:prstGeom prst="rect">
            <a:avLst/>
          </a:prstGeom>
        </p:spPr>
      </p:pic>
      <p:sp>
        <p:nvSpPr>
          <p:cNvPr id="6" name="矩形 5">
            <a:extLst>
              <a:ext uri="{FF2B5EF4-FFF2-40B4-BE49-F238E27FC236}">
                <a16:creationId xmlns:a16="http://schemas.microsoft.com/office/drawing/2014/main" id="{E4E0A959-6B1E-4FDC-B996-CE3FDA9D039B}"/>
              </a:ext>
            </a:extLst>
          </p:cNvPr>
          <p:cNvSpPr/>
          <p:nvPr/>
        </p:nvSpPr>
        <p:spPr>
          <a:xfrm>
            <a:off x="0" y="6488668"/>
            <a:ext cx="5173211" cy="369332"/>
          </a:xfrm>
          <a:prstGeom prst="rect">
            <a:avLst/>
          </a:prstGeom>
        </p:spPr>
        <p:txBody>
          <a:bodyPr wrap="none">
            <a:spAutoFit/>
          </a:bodyPr>
          <a:lstStyle/>
          <a:p>
            <a:r>
              <a:rPr lang="en-US" altLang="zh-CN" dirty="0">
                <a:hlinkClick r:id="rId5"/>
              </a:rPr>
              <a:t>https://jalammar.github.io/illustrated-transformer/</a:t>
            </a:r>
            <a:endParaRPr lang="zh-CN" altLang="en-US" dirty="0"/>
          </a:p>
        </p:txBody>
      </p:sp>
    </p:spTree>
    <p:extLst>
      <p:ext uri="{BB962C8B-B14F-4D97-AF65-F5344CB8AC3E}">
        <p14:creationId xmlns:p14="http://schemas.microsoft.com/office/powerpoint/2010/main" val="2296505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preview">
            <a:extLst>
              <a:ext uri="{FF2B5EF4-FFF2-40B4-BE49-F238E27FC236}">
                <a16:creationId xmlns:a16="http://schemas.microsoft.com/office/drawing/2014/main" id="{A7169CBE-907D-48C8-BBDA-D585E68B33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997" y="1298470"/>
            <a:ext cx="2736814" cy="377491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FAC87EE3-4F86-477E-8BEC-2268E4C744D4}"/>
              </a:ext>
            </a:extLst>
          </p:cNvPr>
          <p:cNvPicPr>
            <a:picLocks noChangeAspect="1"/>
          </p:cNvPicPr>
          <p:nvPr/>
        </p:nvPicPr>
        <p:blipFill>
          <a:blip r:embed="rId3"/>
          <a:stretch>
            <a:fillRect/>
          </a:stretch>
        </p:blipFill>
        <p:spPr>
          <a:xfrm>
            <a:off x="3725009" y="1540036"/>
            <a:ext cx="3657600" cy="3421294"/>
          </a:xfrm>
          <a:prstGeom prst="rect">
            <a:avLst/>
          </a:prstGeom>
        </p:spPr>
      </p:pic>
      <p:sp>
        <p:nvSpPr>
          <p:cNvPr id="9" name="矩形 8">
            <a:extLst>
              <a:ext uri="{FF2B5EF4-FFF2-40B4-BE49-F238E27FC236}">
                <a16:creationId xmlns:a16="http://schemas.microsoft.com/office/drawing/2014/main" id="{973235F0-E9AA-4F55-8516-6F910E2760E0}"/>
              </a:ext>
            </a:extLst>
          </p:cNvPr>
          <p:cNvSpPr/>
          <p:nvPr/>
        </p:nvSpPr>
        <p:spPr>
          <a:xfrm>
            <a:off x="7892807" y="480193"/>
            <a:ext cx="2743200" cy="6155531"/>
          </a:xfrm>
          <a:prstGeom prst="rect">
            <a:avLst/>
          </a:prstGeom>
        </p:spPr>
        <p:txBody>
          <a:bodyPr wrap="square">
            <a:spAutoFit/>
          </a:bodyPr>
          <a:lstStyle/>
          <a:p>
            <a:pPr algn="ctr"/>
            <a:r>
              <a:rPr lang="en-US" altLang="zh-CN" sz="1400" b="1" dirty="0" err="1"/>
              <a:t>Batch_Normalization</a:t>
            </a:r>
            <a:endParaRPr lang="en-US" altLang="zh-CN" sz="1400" b="1" dirty="0"/>
          </a:p>
          <a:p>
            <a:pPr algn="ctr"/>
            <a:r>
              <a:rPr lang="zh-CN" altLang="en-US" sz="1400" dirty="0"/>
              <a:t>对一个神经元的</a:t>
            </a:r>
            <a:r>
              <a:rPr lang="en-US" altLang="zh-CN" sz="1400" dirty="0"/>
              <a:t>batch</a:t>
            </a:r>
            <a:r>
              <a:rPr lang="zh-CN" altLang="en-US" sz="1400" dirty="0"/>
              <a:t>所有样本</a:t>
            </a:r>
            <a:endParaRPr lang="en-US" altLang="zh-CN" sz="1400" dirty="0"/>
          </a:p>
          <a:p>
            <a:endParaRPr lang="en-US" altLang="zh-CN" sz="1400" b="1"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pPr algn="ctr"/>
            <a:r>
              <a:rPr lang="en-US" altLang="zh-CN" sz="1400" b="1" dirty="0" err="1"/>
              <a:t>Layer_Normalization</a:t>
            </a:r>
            <a:endParaRPr lang="en-US" altLang="zh-CN" sz="1400" b="1" dirty="0"/>
          </a:p>
          <a:p>
            <a:pPr algn="ctr"/>
            <a:r>
              <a:rPr lang="zh-CN" altLang="en-US" sz="1400" dirty="0"/>
              <a:t>对一个样本同一层所有神经元</a:t>
            </a:r>
            <a:endParaRPr lang="en-US" altLang="zh-CN" sz="1400"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200" dirty="0"/>
          </a:p>
        </p:txBody>
      </p:sp>
      <p:pic>
        <p:nvPicPr>
          <p:cNvPr id="10" name="图片 9">
            <a:extLst>
              <a:ext uri="{FF2B5EF4-FFF2-40B4-BE49-F238E27FC236}">
                <a16:creationId xmlns:a16="http://schemas.microsoft.com/office/drawing/2014/main" id="{516A95A0-C0E9-4893-ADE6-460D14B9A9DC}"/>
              </a:ext>
            </a:extLst>
          </p:cNvPr>
          <p:cNvPicPr>
            <a:picLocks noChangeAspect="1"/>
          </p:cNvPicPr>
          <p:nvPr/>
        </p:nvPicPr>
        <p:blipFill rotWithShape="1">
          <a:blip r:embed="rId4"/>
          <a:srcRect l="29317" t="12250" r="12677"/>
          <a:stretch/>
        </p:blipFill>
        <p:spPr>
          <a:xfrm>
            <a:off x="7892807" y="1012767"/>
            <a:ext cx="2743200" cy="2237916"/>
          </a:xfrm>
          <a:prstGeom prst="rect">
            <a:avLst/>
          </a:prstGeom>
        </p:spPr>
      </p:pic>
      <p:pic>
        <p:nvPicPr>
          <p:cNvPr id="11" name="图片 10">
            <a:extLst>
              <a:ext uri="{FF2B5EF4-FFF2-40B4-BE49-F238E27FC236}">
                <a16:creationId xmlns:a16="http://schemas.microsoft.com/office/drawing/2014/main" id="{86F72A7B-42B7-457B-A697-7B90EE41DB65}"/>
              </a:ext>
            </a:extLst>
          </p:cNvPr>
          <p:cNvPicPr>
            <a:picLocks noChangeAspect="1"/>
          </p:cNvPicPr>
          <p:nvPr/>
        </p:nvPicPr>
        <p:blipFill rotWithShape="1">
          <a:blip r:embed="rId5"/>
          <a:srcRect l="23618" t="11602" r="22676"/>
          <a:stretch/>
        </p:blipFill>
        <p:spPr>
          <a:xfrm>
            <a:off x="7892807" y="3927226"/>
            <a:ext cx="2743200" cy="2292319"/>
          </a:xfrm>
          <a:prstGeom prst="rect">
            <a:avLst/>
          </a:prstGeom>
        </p:spPr>
      </p:pic>
      <p:sp>
        <p:nvSpPr>
          <p:cNvPr id="7" name="矩形 6">
            <a:extLst>
              <a:ext uri="{FF2B5EF4-FFF2-40B4-BE49-F238E27FC236}">
                <a16:creationId xmlns:a16="http://schemas.microsoft.com/office/drawing/2014/main" id="{31398D72-915F-469F-83F6-CF67BCD5183E}"/>
              </a:ext>
            </a:extLst>
          </p:cNvPr>
          <p:cNvSpPr/>
          <p:nvPr/>
        </p:nvSpPr>
        <p:spPr>
          <a:xfrm>
            <a:off x="0" y="6488668"/>
            <a:ext cx="5173211" cy="369332"/>
          </a:xfrm>
          <a:prstGeom prst="rect">
            <a:avLst/>
          </a:prstGeom>
        </p:spPr>
        <p:txBody>
          <a:bodyPr wrap="none">
            <a:spAutoFit/>
          </a:bodyPr>
          <a:lstStyle/>
          <a:p>
            <a:r>
              <a:rPr lang="en-US" altLang="zh-CN" dirty="0">
                <a:hlinkClick r:id="rId6"/>
              </a:rPr>
              <a:t>https://jalammar.github.io/illustrated-transformer/</a:t>
            </a:r>
            <a:endParaRPr lang="zh-CN" altLang="en-US" dirty="0"/>
          </a:p>
        </p:txBody>
      </p:sp>
    </p:spTree>
    <p:extLst>
      <p:ext uri="{BB962C8B-B14F-4D97-AF65-F5344CB8AC3E}">
        <p14:creationId xmlns:p14="http://schemas.microsoft.com/office/powerpoint/2010/main" val="3598455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8A80DCB-9E83-48EE-B2A8-63913093E0D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2500" kern="1200">
                <a:solidFill>
                  <a:schemeClr val="bg1"/>
                </a:solidFill>
                <a:latin typeface="+mj-lt"/>
                <a:ea typeface="+mj-ea"/>
                <a:cs typeface="+mj-cs"/>
              </a:rPr>
              <a:t>MELD: A Multimodal Multi-Party Dataset for Emotion Recognition in Conversation</a:t>
            </a:r>
          </a:p>
        </p:txBody>
      </p:sp>
      <p:pic>
        <p:nvPicPr>
          <p:cNvPr id="4" name="图片 3" descr="手机屏幕的截图&#10;&#10;描述已自动生成">
            <a:extLst>
              <a:ext uri="{FF2B5EF4-FFF2-40B4-BE49-F238E27FC236}">
                <a16:creationId xmlns:a16="http://schemas.microsoft.com/office/drawing/2014/main" id="{4B15EBFE-40C7-42CE-AF31-F319E6380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0925" y="1789113"/>
            <a:ext cx="4105275" cy="4162425"/>
          </a:xfrm>
          <a:prstGeom prst="rect">
            <a:avLst/>
          </a:prstGeom>
        </p:spPr>
      </p:pic>
      <p:pic>
        <p:nvPicPr>
          <p:cNvPr id="7" name="图片 6" descr="电脑屏幕的截图&#10;&#10;描述已自动生成">
            <a:extLst>
              <a:ext uri="{FF2B5EF4-FFF2-40B4-BE49-F238E27FC236}">
                <a16:creationId xmlns:a16="http://schemas.microsoft.com/office/drawing/2014/main" id="{64054B50-2BE5-410B-B5D2-D06CD7A34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3" y="1789113"/>
            <a:ext cx="6634163" cy="4162425"/>
          </a:xfrm>
          <a:prstGeom prst="rect">
            <a:avLst/>
          </a:prstGeom>
          <a:noFill/>
          <a:ln>
            <a:noFill/>
          </a:ln>
        </p:spPr>
      </p:pic>
      <p:cxnSp>
        <p:nvCxnSpPr>
          <p:cNvPr id="9" name="直接箭头连接符 8">
            <a:extLst>
              <a:ext uri="{FF2B5EF4-FFF2-40B4-BE49-F238E27FC236}">
                <a16:creationId xmlns:a16="http://schemas.microsoft.com/office/drawing/2014/main" id="{B9D44B41-3909-444B-80A0-119639D4CFBE}"/>
              </a:ext>
            </a:extLst>
          </p:cNvPr>
          <p:cNvCxnSpPr/>
          <p:nvPr/>
        </p:nvCxnSpPr>
        <p:spPr>
          <a:xfrm>
            <a:off x="140677" y="3182815"/>
            <a:ext cx="54353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136688C4-B7FE-49C0-A854-BF991862974C}"/>
              </a:ext>
            </a:extLst>
          </p:cNvPr>
          <p:cNvCxnSpPr/>
          <p:nvPr/>
        </p:nvCxnSpPr>
        <p:spPr>
          <a:xfrm>
            <a:off x="149469" y="3783623"/>
            <a:ext cx="53474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文本框 13">
            <a:extLst>
              <a:ext uri="{FF2B5EF4-FFF2-40B4-BE49-F238E27FC236}">
                <a16:creationId xmlns:a16="http://schemas.microsoft.com/office/drawing/2014/main" id="{20B5CD45-FCC1-493F-893C-6C64111651AD}"/>
              </a:ext>
            </a:extLst>
          </p:cNvPr>
          <p:cNvSpPr txBox="1"/>
          <p:nvPr/>
        </p:nvSpPr>
        <p:spPr>
          <a:xfrm>
            <a:off x="6690474" y="2998149"/>
            <a:ext cx="598241"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ln w="0"/>
                <a:solidFill>
                  <a:schemeClr val="tx1"/>
                </a:solidFill>
                <a:effectLst>
                  <a:outerShdw blurRad="38100" dist="19050" dir="2700000" algn="tl" rotWithShape="0">
                    <a:schemeClr val="dk1">
                      <a:alpha val="40000"/>
                    </a:schemeClr>
                  </a:outerShdw>
                </a:effectLst>
              </a:rPr>
              <a:t>Text</a:t>
            </a:r>
          </a:p>
        </p:txBody>
      </p:sp>
      <p:sp>
        <p:nvSpPr>
          <p:cNvPr id="15" name="文本框 14">
            <a:extLst>
              <a:ext uri="{FF2B5EF4-FFF2-40B4-BE49-F238E27FC236}">
                <a16:creationId xmlns:a16="http://schemas.microsoft.com/office/drawing/2014/main" id="{67962F43-C0B7-4FA8-A69E-36B247B4D625}"/>
              </a:ext>
            </a:extLst>
          </p:cNvPr>
          <p:cNvSpPr txBox="1"/>
          <p:nvPr/>
        </p:nvSpPr>
        <p:spPr>
          <a:xfrm>
            <a:off x="6690474" y="3598957"/>
            <a:ext cx="710451" cy="369332"/>
          </a:xfrm>
          <a:prstGeom prst="rect">
            <a:avLst/>
          </a:prstGeom>
          <a:noFill/>
          <a:ln>
            <a:noFill/>
          </a:ln>
        </p:spPr>
        <p:txBody>
          <a:bodyPr wrap="none" rtlCol="0">
            <a:spAutoFit/>
          </a:bodyPr>
          <a:lstStyle/>
          <a:p>
            <a:r>
              <a:rPr lang="en-US" altLang="zh-CN" dirty="0">
                <a:ln w="0"/>
                <a:effectLst>
                  <a:outerShdw blurRad="38100" dist="19050" dir="2700000" algn="tl" rotWithShape="0">
                    <a:schemeClr val="dk1">
                      <a:alpha val="40000"/>
                    </a:schemeClr>
                  </a:outerShdw>
                </a:effectLst>
              </a:rPr>
              <a:t>Label</a:t>
            </a:r>
          </a:p>
        </p:txBody>
      </p:sp>
      <p:cxnSp>
        <p:nvCxnSpPr>
          <p:cNvPr id="17" name="直接连接符 16">
            <a:extLst>
              <a:ext uri="{FF2B5EF4-FFF2-40B4-BE49-F238E27FC236}">
                <a16:creationId xmlns:a16="http://schemas.microsoft.com/office/drawing/2014/main" id="{3967BF91-8B3B-44DF-9123-D945CC3F75E9}"/>
              </a:ext>
            </a:extLst>
          </p:cNvPr>
          <p:cNvCxnSpPr>
            <a:cxnSpLocks/>
          </p:cNvCxnSpPr>
          <p:nvPr/>
        </p:nvCxnSpPr>
        <p:spPr>
          <a:xfrm>
            <a:off x="9653954" y="2400300"/>
            <a:ext cx="580292" cy="333228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0" name="文本框 19">
            <a:extLst>
              <a:ext uri="{FF2B5EF4-FFF2-40B4-BE49-F238E27FC236}">
                <a16:creationId xmlns:a16="http://schemas.microsoft.com/office/drawing/2014/main" id="{0CA16B4D-F725-4D19-92D4-C62A910EC825}"/>
              </a:ext>
            </a:extLst>
          </p:cNvPr>
          <p:cNvSpPr txBox="1"/>
          <p:nvPr/>
        </p:nvSpPr>
        <p:spPr>
          <a:xfrm>
            <a:off x="8955599" y="5876349"/>
            <a:ext cx="639919" cy="338554"/>
          </a:xfrm>
          <a:prstGeom prst="rect">
            <a:avLst/>
          </a:prstGeom>
          <a:noFill/>
        </p:spPr>
        <p:txBody>
          <a:bodyPr wrap="none" rtlCol="0">
            <a:spAutoFit/>
          </a:bodyPr>
          <a:lstStyle/>
          <a:p>
            <a:r>
              <a:rPr lang="en-US" altLang="zh-CN" sz="1600" b="1" dirty="0"/>
              <a:t>9989</a:t>
            </a:r>
            <a:endParaRPr lang="zh-CN" altLang="en-US" sz="1600" b="1" dirty="0"/>
          </a:p>
        </p:txBody>
      </p:sp>
      <p:sp>
        <p:nvSpPr>
          <p:cNvPr id="21" name="文本框 20">
            <a:extLst>
              <a:ext uri="{FF2B5EF4-FFF2-40B4-BE49-F238E27FC236}">
                <a16:creationId xmlns:a16="http://schemas.microsoft.com/office/drawing/2014/main" id="{0EA02098-4E37-402C-9C4A-E99C090463F6}"/>
              </a:ext>
            </a:extLst>
          </p:cNvPr>
          <p:cNvSpPr txBox="1"/>
          <p:nvPr/>
        </p:nvSpPr>
        <p:spPr>
          <a:xfrm>
            <a:off x="10286998" y="5876349"/>
            <a:ext cx="639919" cy="338554"/>
          </a:xfrm>
          <a:prstGeom prst="rect">
            <a:avLst/>
          </a:prstGeom>
          <a:noFill/>
        </p:spPr>
        <p:txBody>
          <a:bodyPr wrap="none" rtlCol="0">
            <a:spAutoFit/>
          </a:bodyPr>
          <a:lstStyle/>
          <a:p>
            <a:r>
              <a:rPr lang="en-US" altLang="zh-CN" sz="1600" b="1" dirty="0"/>
              <a:t>2610</a:t>
            </a:r>
            <a:endParaRPr lang="zh-CN" altLang="en-US" sz="1600" b="1" dirty="0"/>
          </a:p>
        </p:txBody>
      </p:sp>
    </p:spTree>
    <p:extLst>
      <p:ext uri="{BB962C8B-B14F-4D97-AF65-F5344CB8AC3E}">
        <p14:creationId xmlns:p14="http://schemas.microsoft.com/office/powerpoint/2010/main" val="289569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8A80DCB-9E83-48EE-B2A8-63913093E0D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2800" b="1" dirty="0">
                <a:solidFill>
                  <a:schemeClr val="bg1"/>
                </a:solidFill>
                <a:latin typeface="Calibri Light" panose="020F0302020204030204" pitchFamily="34" charset="0"/>
                <a:cs typeface="Calibri Light" panose="020F0302020204030204" pitchFamily="34" charset="0"/>
              </a:rPr>
              <a:t>Overall Structure of Multimodal Attention Network (MAN)</a:t>
            </a:r>
            <a:endParaRPr lang="en-US" altLang="zh-CN" sz="2500" kern="1200" dirty="0">
              <a:solidFill>
                <a:schemeClr val="bg1"/>
              </a:solidFill>
            </a:endParaRPr>
          </a:p>
        </p:txBody>
      </p:sp>
      <p:pic>
        <p:nvPicPr>
          <p:cNvPr id="16" name="图片 15">
            <a:extLst>
              <a:ext uri="{FF2B5EF4-FFF2-40B4-BE49-F238E27FC236}">
                <a16:creationId xmlns:a16="http://schemas.microsoft.com/office/drawing/2014/main" id="{F8407D62-C8CE-4344-83C7-6F34EFCB73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1738634"/>
            <a:ext cx="10058400" cy="4475899"/>
          </a:xfrm>
          <a:prstGeom prst="rect">
            <a:avLst/>
          </a:prstGeom>
        </p:spPr>
      </p:pic>
    </p:spTree>
    <p:extLst>
      <p:ext uri="{BB962C8B-B14F-4D97-AF65-F5344CB8AC3E}">
        <p14:creationId xmlns:p14="http://schemas.microsoft.com/office/powerpoint/2010/main" val="1620581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8A80DCB-9E83-48EE-B2A8-63913093E0D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2800" b="1" dirty="0">
                <a:solidFill>
                  <a:schemeClr val="bg1"/>
                </a:solidFill>
                <a:latin typeface="Calibri Light" panose="020F0302020204030204" pitchFamily="34" charset="0"/>
                <a:cs typeface="Calibri Light" panose="020F0302020204030204" pitchFamily="34" charset="0"/>
              </a:rPr>
              <a:t>Overall Structure of My Current Network</a:t>
            </a:r>
            <a:endParaRPr lang="en-US" altLang="zh-CN" sz="2500" kern="1200" dirty="0">
              <a:solidFill>
                <a:schemeClr val="bg1"/>
              </a:solidFill>
            </a:endParaRPr>
          </a:p>
        </p:txBody>
      </p:sp>
      <p:sp>
        <p:nvSpPr>
          <p:cNvPr id="16" name="文本框 15">
            <a:extLst>
              <a:ext uri="{FF2B5EF4-FFF2-40B4-BE49-F238E27FC236}">
                <a16:creationId xmlns:a16="http://schemas.microsoft.com/office/drawing/2014/main" id="{D0D75845-4E58-493F-88C2-C6F681DD8336}"/>
              </a:ext>
            </a:extLst>
          </p:cNvPr>
          <p:cNvSpPr txBox="1"/>
          <p:nvPr/>
        </p:nvSpPr>
        <p:spPr>
          <a:xfrm>
            <a:off x="2405164" y="2641635"/>
            <a:ext cx="1145215" cy="261610"/>
          </a:xfrm>
          <a:prstGeom prst="rect">
            <a:avLst/>
          </a:prstGeom>
          <a:noFill/>
        </p:spPr>
        <p:txBody>
          <a:bodyPr wrap="square" rtlCol="0">
            <a:spAutoFit/>
          </a:bodyPr>
          <a:lstStyle/>
          <a:p>
            <a:r>
              <a:rPr lang="en-US" altLang="zh-CN" sz="1100" dirty="0"/>
              <a:t>9989</a:t>
            </a:r>
            <a:r>
              <a:rPr lang="zh-CN" altLang="en-US" sz="1100" dirty="0"/>
              <a:t>（</a:t>
            </a:r>
            <a:r>
              <a:rPr lang="en-US" altLang="zh-CN" sz="1100" dirty="0"/>
              <a:t>case</a:t>
            </a:r>
            <a:r>
              <a:rPr lang="zh-CN" altLang="en-US" sz="1100" dirty="0"/>
              <a:t>数）</a:t>
            </a:r>
          </a:p>
        </p:txBody>
      </p:sp>
      <p:cxnSp>
        <p:nvCxnSpPr>
          <p:cNvPr id="18" name="直接箭头连接符 17">
            <a:extLst>
              <a:ext uri="{FF2B5EF4-FFF2-40B4-BE49-F238E27FC236}">
                <a16:creationId xmlns:a16="http://schemas.microsoft.com/office/drawing/2014/main" id="{E830C5A5-64E4-4B79-892F-A056AB5FF6AA}"/>
              </a:ext>
            </a:extLst>
          </p:cNvPr>
          <p:cNvCxnSpPr>
            <a:cxnSpLocks/>
            <a:endCxn id="50" idx="2"/>
          </p:cNvCxnSpPr>
          <p:nvPr/>
        </p:nvCxnSpPr>
        <p:spPr>
          <a:xfrm flipV="1">
            <a:off x="2880907" y="3009834"/>
            <a:ext cx="485022" cy="35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004F9BDE-4189-4DD2-8B7E-6EA906E8B117}"/>
              </a:ext>
            </a:extLst>
          </p:cNvPr>
          <p:cNvSpPr/>
          <p:nvPr/>
        </p:nvSpPr>
        <p:spPr>
          <a:xfrm>
            <a:off x="993996" y="2023339"/>
            <a:ext cx="1532792" cy="261610"/>
          </a:xfrm>
          <a:prstGeom prst="rect">
            <a:avLst/>
          </a:prstGeom>
        </p:spPr>
        <p:txBody>
          <a:bodyPr wrap="none">
            <a:spAutoFit/>
          </a:bodyPr>
          <a:lstStyle/>
          <a:p>
            <a:r>
              <a:rPr lang="en-US" altLang="zh-CN" sz="1100" b="0" i="0" u="none" strike="noStrike" dirty="0">
                <a:solidFill>
                  <a:srgbClr val="1A1A1A"/>
                </a:solidFill>
                <a:effectLst/>
                <a:latin typeface="-apple-system"/>
              </a:rPr>
              <a:t>One hot representation</a:t>
            </a:r>
            <a:endParaRPr lang="zh-CN" altLang="en-US" sz="1100" dirty="0"/>
          </a:p>
        </p:txBody>
      </p:sp>
      <p:cxnSp>
        <p:nvCxnSpPr>
          <p:cNvPr id="22" name="直接箭头连接符 21">
            <a:extLst>
              <a:ext uri="{FF2B5EF4-FFF2-40B4-BE49-F238E27FC236}">
                <a16:creationId xmlns:a16="http://schemas.microsoft.com/office/drawing/2014/main" id="{7708EFF6-E953-421B-A580-B7C00A501442}"/>
              </a:ext>
            </a:extLst>
          </p:cNvPr>
          <p:cNvCxnSpPr>
            <a:cxnSpLocks/>
            <a:endCxn id="19" idx="0"/>
          </p:cNvCxnSpPr>
          <p:nvPr/>
        </p:nvCxnSpPr>
        <p:spPr>
          <a:xfrm>
            <a:off x="1760392" y="1589478"/>
            <a:ext cx="0" cy="433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B28AEB92-C9C0-4CB3-AEFC-4884F58A171E}"/>
              </a:ext>
            </a:extLst>
          </p:cNvPr>
          <p:cNvSpPr txBox="1"/>
          <p:nvPr/>
        </p:nvSpPr>
        <p:spPr>
          <a:xfrm>
            <a:off x="3380020" y="2874899"/>
            <a:ext cx="1386158" cy="276999"/>
          </a:xfrm>
          <a:prstGeom prst="rect">
            <a:avLst/>
          </a:prstGeom>
          <a:noFill/>
        </p:spPr>
        <p:txBody>
          <a:bodyPr wrap="square" rtlCol="0">
            <a:spAutoFit/>
          </a:bodyPr>
          <a:lstStyle/>
          <a:p>
            <a:r>
              <a:rPr lang="en-US" altLang="zh-CN" sz="1200" dirty="0">
                <a:hlinkClick r:id="rId2" action="ppaction://hlinksldjump"/>
              </a:rPr>
              <a:t>Glove(Embedding)</a:t>
            </a:r>
            <a:endParaRPr lang="en-US" altLang="zh-CN" sz="1200" dirty="0"/>
          </a:p>
        </p:txBody>
      </p:sp>
      <p:pic>
        <p:nvPicPr>
          <p:cNvPr id="24" name="图片 23" descr="图片包含 门, 游戏机, 建筑, 钟表&#10;&#10;描述已自动生成">
            <a:extLst>
              <a:ext uri="{FF2B5EF4-FFF2-40B4-BE49-F238E27FC236}">
                <a16:creationId xmlns:a16="http://schemas.microsoft.com/office/drawing/2014/main" id="{33A48128-D82F-4664-AB5A-0D2AA31ECC46}"/>
              </a:ext>
            </a:extLst>
          </p:cNvPr>
          <p:cNvPicPr>
            <a:picLocks noChangeAspect="1"/>
          </p:cNvPicPr>
          <p:nvPr/>
        </p:nvPicPr>
        <p:blipFill rotWithShape="1">
          <a:blip r:embed="rId3">
            <a:extLst>
              <a:ext uri="{28A0092B-C50C-407E-A947-70E740481C1C}">
                <a14:useLocalDpi xmlns:a14="http://schemas.microsoft.com/office/drawing/2010/main" val="0"/>
              </a:ext>
            </a:extLst>
          </a:blip>
          <a:srcRect r="86343"/>
          <a:stretch/>
        </p:blipFill>
        <p:spPr>
          <a:xfrm rot="5400000">
            <a:off x="1570122" y="2139094"/>
            <a:ext cx="132556" cy="1317875"/>
          </a:xfrm>
          <a:prstGeom prst="rect">
            <a:avLst/>
          </a:prstGeom>
        </p:spPr>
      </p:pic>
      <p:pic>
        <p:nvPicPr>
          <p:cNvPr id="25" name="图片 24" descr="图片包含 门, 游戏机, 建筑, 钟表&#10;&#10;描述已自动生成">
            <a:extLst>
              <a:ext uri="{FF2B5EF4-FFF2-40B4-BE49-F238E27FC236}">
                <a16:creationId xmlns:a16="http://schemas.microsoft.com/office/drawing/2014/main" id="{DF488DBD-039A-4460-9DA3-B308313CB822}"/>
              </a:ext>
            </a:extLst>
          </p:cNvPr>
          <p:cNvPicPr>
            <a:picLocks noChangeAspect="1"/>
          </p:cNvPicPr>
          <p:nvPr/>
        </p:nvPicPr>
        <p:blipFill rotWithShape="1">
          <a:blip r:embed="rId3">
            <a:extLst>
              <a:ext uri="{28A0092B-C50C-407E-A947-70E740481C1C}">
                <a14:useLocalDpi xmlns:a14="http://schemas.microsoft.com/office/drawing/2010/main" val="0"/>
              </a:ext>
            </a:extLst>
          </a:blip>
          <a:srcRect r="86343"/>
          <a:stretch/>
        </p:blipFill>
        <p:spPr>
          <a:xfrm rot="5400000">
            <a:off x="1722522" y="2291494"/>
            <a:ext cx="132556" cy="1317875"/>
          </a:xfrm>
          <a:prstGeom prst="rect">
            <a:avLst/>
          </a:prstGeom>
        </p:spPr>
      </p:pic>
      <p:pic>
        <p:nvPicPr>
          <p:cNvPr id="26" name="图片 25" descr="图片包含 门, 游戏机, 建筑, 钟表&#10;&#10;描述已自动生成">
            <a:extLst>
              <a:ext uri="{FF2B5EF4-FFF2-40B4-BE49-F238E27FC236}">
                <a16:creationId xmlns:a16="http://schemas.microsoft.com/office/drawing/2014/main" id="{A8B874D8-F516-4E08-BC2A-EE87970B8276}"/>
              </a:ext>
            </a:extLst>
          </p:cNvPr>
          <p:cNvPicPr>
            <a:picLocks noChangeAspect="1"/>
          </p:cNvPicPr>
          <p:nvPr/>
        </p:nvPicPr>
        <p:blipFill rotWithShape="1">
          <a:blip r:embed="rId3">
            <a:extLst>
              <a:ext uri="{28A0092B-C50C-407E-A947-70E740481C1C}">
                <a14:useLocalDpi xmlns:a14="http://schemas.microsoft.com/office/drawing/2010/main" val="0"/>
              </a:ext>
            </a:extLst>
          </a:blip>
          <a:srcRect r="86343"/>
          <a:stretch/>
        </p:blipFill>
        <p:spPr>
          <a:xfrm rot="5400000">
            <a:off x="1874922" y="2443894"/>
            <a:ext cx="132556" cy="1317875"/>
          </a:xfrm>
          <a:prstGeom prst="rect">
            <a:avLst/>
          </a:prstGeom>
        </p:spPr>
      </p:pic>
      <p:pic>
        <p:nvPicPr>
          <p:cNvPr id="27" name="图片 26" descr="图片包含 门, 游戏机, 建筑, 钟表&#10;&#10;描述已自动生成">
            <a:extLst>
              <a:ext uri="{FF2B5EF4-FFF2-40B4-BE49-F238E27FC236}">
                <a16:creationId xmlns:a16="http://schemas.microsoft.com/office/drawing/2014/main" id="{7EDA25DC-915F-4BA1-9B42-FFD1078A225D}"/>
              </a:ext>
            </a:extLst>
          </p:cNvPr>
          <p:cNvPicPr>
            <a:picLocks noChangeAspect="1"/>
          </p:cNvPicPr>
          <p:nvPr/>
        </p:nvPicPr>
        <p:blipFill rotWithShape="1">
          <a:blip r:embed="rId3">
            <a:extLst>
              <a:ext uri="{28A0092B-C50C-407E-A947-70E740481C1C}">
                <a14:useLocalDpi xmlns:a14="http://schemas.microsoft.com/office/drawing/2010/main" val="0"/>
              </a:ext>
            </a:extLst>
          </a:blip>
          <a:srcRect r="86343"/>
          <a:stretch/>
        </p:blipFill>
        <p:spPr>
          <a:xfrm rot="5400000">
            <a:off x="2027322" y="2596294"/>
            <a:ext cx="132556" cy="1317875"/>
          </a:xfrm>
          <a:prstGeom prst="rect">
            <a:avLst/>
          </a:prstGeom>
        </p:spPr>
      </p:pic>
      <p:sp>
        <p:nvSpPr>
          <p:cNvPr id="28" name="文本框 27">
            <a:extLst>
              <a:ext uri="{FF2B5EF4-FFF2-40B4-BE49-F238E27FC236}">
                <a16:creationId xmlns:a16="http://schemas.microsoft.com/office/drawing/2014/main" id="{15077D17-B366-490B-A34C-F0081DEC7D07}"/>
              </a:ext>
            </a:extLst>
          </p:cNvPr>
          <p:cNvSpPr txBox="1"/>
          <p:nvPr/>
        </p:nvSpPr>
        <p:spPr>
          <a:xfrm>
            <a:off x="1904365" y="3324010"/>
            <a:ext cx="695774" cy="261610"/>
          </a:xfrm>
          <a:prstGeom prst="rect">
            <a:avLst/>
          </a:prstGeom>
          <a:noFill/>
        </p:spPr>
        <p:txBody>
          <a:bodyPr wrap="square" rtlCol="0">
            <a:spAutoFit/>
          </a:bodyPr>
          <a:lstStyle/>
          <a:p>
            <a:r>
              <a:rPr lang="en-US" altLang="zh-CN" sz="1100" dirty="0"/>
              <a:t>40(</a:t>
            </a:r>
            <a:r>
              <a:rPr lang="zh-CN" altLang="en-US" sz="1100" dirty="0"/>
              <a:t>句长）</a:t>
            </a:r>
          </a:p>
        </p:txBody>
      </p:sp>
      <p:cxnSp>
        <p:nvCxnSpPr>
          <p:cNvPr id="29" name="直接箭头连接符 28">
            <a:extLst>
              <a:ext uri="{FF2B5EF4-FFF2-40B4-BE49-F238E27FC236}">
                <a16:creationId xmlns:a16="http://schemas.microsoft.com/office/drawing/2014/main" id="{A7DCA090-1B36-4982-8498-52FC9819B5B1}"/>
              </a:ext>
            </a:extLst>
          </p:cNvPr>
          <p:cNvCxnSpPr>
            <a:cxnSpLocks/>
            <a:stCxn id="19" idx="2"/>
          </p:cNvCxnSpPr>
          <p:nvPr/>
        </p:nvCxnSpPr>
        <p:spPr>
          <a:xfrm>
            <a:off x="1760392" y="2284949"/>
            <a:ext cx="0" cy="432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6DA00176-1644-4BE2-8756-B994E4F48353}"/>
              </a:ext>
            </a:extLst>
          </p:cNvPr>
          <p:cNvCxnSpPr>
            <a:cxnSpLocks/>
            <a:stCxn id="50" idx="0"/>
          </p:cNvCxnSpPr>
          <p:nvPr/>
        </p:nvCxnSpPr>
        <p:spPr>
          <a:xfrm flipV="1">
            <a:off x="4787691" y="3007884"/>
            <a:ext cx="512200" cy="1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1" name="图片 30" descr="图片包含 门, 游戏机, 建筑, 钟表&#10;&#10;描述已自动生成">
            <a:extLst>
              <a:ext uri="{FF2B5EF4-FFF2-40B4-BE49-F238E27FC236}">
                <a16:creationId xmlns:a16="http://schemas.microsoft.com/office/drawing/2014/main" id="{D5CD087A-F91A-45D3-9308-4CB177913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578782" y="1933633"/>
            <a:ext cx="1101083" cy="1495098"/>
          </a:xfrm>
          <a:prstGeom prst="rect">
            <a:avLst/>
          </a:prstGeom>
        </p:spPr>
      </p:pic>
      <p:pic>
        <p:nvPicPr>
          <p:cNvPr id="32" name="图片 31" descr="图片包含 门, 游戏机, 建筑, 钟表&#10;&#10;描述已自动生成">
            <a:extLst>
              <a:ext uri="{FF2B5EF4-FFF2-40B4-BE49-F238E27FC236}">
                <a16:creationId xmlns:a16="http://schemas.microsoft.com/office/drawing/2014/main" id="{D8DD1B1E-AC95-42B6-B32F-AF2E9E3B2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731182" y="2086033"/>
            <a:ext cx="1101083" cy="1495098"/>
          </a:xfrm>
          <a:prstGeom prst="rect">
            <a:avLst/>
          </a:prstGeom>
        </p:spPr>
      </p:pic>
      <p:pic>
        <p:nvPicPr>
          <p:cNvPr id="33" name="图片 32" descr="图片包含 门, 游戏机, 建筑, 钟表&#10;&#10;描述已自动生成">
            <a:extLst>
              <a:ext uri="{FF2B5EF4-FFF2-40B4-BE49-F238E27FC236}">
                <a16:creationId xmlns:a16="http://schemas.microsoft.com/office/drawing/2014/main" id="{9DDA3F4E-0FEE-4A4E-9C9E-73C74D1AF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883582" y="2238433"/>
            <a:ext cx="1101083" cy="1495098"/>
          </a:xfrm>
          <a:prstGeom prst="rect">
            <a:avLst/>
          </a:prstGeom>
        </p:spPr>
      </p:pic>
      <p:pic>
        <p:nvPicPr>
          <p:cNvPr id="34" name="图片 33" descr="图片包含 门, 游戏机, 建筑, 钟表&#10;&#10;描述已自动生成">
            <a:extLst>
              <a:ext uri="{FF2B5EF4-FFF2-40B4-BE49-F238E27FC236}">
                <a16:creationId xmlns:a16="http://schemas.microsoft.com/office/drawing/2014/main" id="{C1446506-BACA-4DF2-8399-BF21B04C3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35982" y="2390833"/>
            <a:ext cx="1101083" cy="1495098"/>
          </a:xfrm>
          <a:prstGeom prst="rect">
            <a:avLst/>
          </a:prstGeom>
        </p:spPr>
      </p:pic>
      <p:sp>
        <p:nvSpPr>
          <p:cNvPr id="35" name="文本框 34">
            <a:extLst>
              <a:ext uri="{FF2B5EF4-FFF2-40B4-BE49-F238E27FC236}">
                <a16:creationId xmlns:a16="http://schemas.microsoft.com/office/drawing/2014/main" id="{046118B6-365E-433B-90E1-908C8284D20E}"/>
              </a:ext>
            </a:extLst>
          </p:cNvPr>
          <p:cNvSpPr txBox="1"/>
          <p:nvPr/>
        </p:nvSpPr>
        <p:spPr>
          <a:xfrm>
            <a:off x="6432090" y="3665188"/>
            <a:ext cx="332142" cy="261610"/>
          </a:xfrm>
          <a:prstGeom prst="rect">
            <a:avLst/>
          </a:prstGeom>
          <a:noFill/>
        </p:spPr>
        <p:txBody>
          <a:bodyPr wrap="none" rtlCol="0">
            <a:spAutoFit/>
          </a:bodyPr>
          <a:lstStyle/>
          <a:p>
            <a:r>
              <a:rPr lang="en-US" altLang="zh-CN" sz="1100" dirty="0"/>
              <a:t>40</a:t>
            </a:r>
            <a:endParaRPr lang="zh-CN" altLang="en-US" sz="1100" dirty="0"/>
          </a:p>
        </p:txBody>
      </p:sp>
      <p:sp>
        <p:nvSpPr>
          <p:cNvPr id="36" name="文本框 35">
            <a:extLst>
              <a:ext uri="{FF2B5EF4-FFF2-40B4-BE49-F238E27FC236}">
                <a16:creationId xmlns:a16="http://schemas.microsoft.com/office/drawing/2014/main" id="{711564B7-73E6-4636-8AE0-13FEFD7D9E20}"/>
              </a:ext>
            </a:extLst>
          </p:cNvPr>
          <p:cNvSpPr txBox="1"/>
          <p:nvPr/>
        </p:nvSpPr>
        <p:spPr>
          <a:xfrm>
            <a:off x="7262475" y="2884153"/>
            <a:ext cx="405880" cy="261610"/>
          </a:xfrm>
          <a:prstGeom prst="rect">
            <a:avLst/>
          </a:prstGeom>
          <a:noFill/>
        </p:spPr>
        <p:txBody>
          <a:bodyPr wrap="none" rtlCol="0">
            <a:spAutoFit/>
          </a:bodyPr>
          <a:lstStyle/>
          <a:p>
            <a:r>
              <a:rPr lang="en-US" altLang="zh-CN" sz="1100" dirty="0"/>
              <a:t>200</a:t>
            </a:r>
            <a:endParaRPr lang="zh-CN" altLang="en-US" sz="1100" dirty="0"/>
          </a:p>
        </p:txBody>
      </p:sp>
      <p:sp>
        <p:nvSpPr>
          <p:cNvPr id="37" name="文本框 36">
            <a:extLst>
              <a:ext uri="{FF2B5EF4-FFF2-40B4-BE49-F238E27FC236}">
                <a16:creationId xmlns:a16="http://schemas.microsoft.com/office/drawing/2014/main" id="{665BA588-7441-4EAC-BF86-45FE157174E0}"/>
              </a:ext>
            </a:extLst>
          </p:cNvPr>
          <p:cNvSpPr txBox="1"/>
          <p:nvPr/>
        </p:nvSpPr>
        <p:spPr>
          <a:xfrm>
            <a:off x="6980751" y="2045166"/>
            <a:ext cx="479618" cy="261610"/>
          </a:xfrm>
          <a:prstGeom prst="rect">
            <a:avLst/>
          </a:prstGeom>
          <a:noFill/>
        </p:spPr>
        <p:txBody>
          <a:bodyPr wrap="square" rtlCol="0">
            <a:spAutoFit/>
          </a:bodyPr>
          <a:lstStyle/>
          <a:p>
            <a:r>
              <a:rPr lang="en-US" altLang="zh-CN" sz="1100" dirty="0"/>
              <a:t>9989</a:t>
            </a:r>
            <a:endParaRPr lang="zh-CN" altLang="en-US" sz="1100" dirty="0"/>
          </a:p>
        </p:txBody>
      </p:sp>
      <p:cxnSp>
        <p:nvCxnSpPr>
          <p:cNvPr id="38" name="直接箭头连接符 37">
            <a:extLst>
              <a:ext uri="{FF2B5EF4-FFF2-40B4-BE49-F238E27FC236}">
                <a16:creationId xmlns:a16="http://schemas.microsoft.com/office/drawing/2014/main" id="{A98E5C9B-0954-4B12-96E4-2B54B9499550}"/>
              </a:ext>
            </a:extLst>
          </p:cNvPr>
          <p:cNvCxnSpPr>
            <a:cxnSpLocks/>
          </p:cNvCxnSpPr>
          <p:nvPr/>
        </p:nvCxnSpPr>
        <p:spPr>
          <a:xfrm>
            <a:off x="7700848" y="3029154"/>
            <a:ext cx="4348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文本框 38">
            <a:extLst>
              <a:ext uri="{FF2B5EF4-FFF2-40B4-BE49-F238E27FC236}">
                <a16:creationId xmlns:a16="http://schemas.microsoft.com/office/drawing/2014/main" id="{C6A7DB0B-FE50-4529-B00B-DEA31F892A84}"/>
              </a:ext>
            </a:extLst>
          </p:cNvPr>
          <p:cNvSpPr txBox="1"/>
          <p:nvPr/>
        </p:nvSpPr>
        <p:spPr>
          <a:xfrm rot="10800000">
            <a:off x="8113955" y="2458005"/>
            <a:ext cx="400110" cy="1142300"/>
          </a:xfrm>
          <a:prstGeom prst="rect">
            <a:avLst/>
          </a:prstGeom>
          <a:noFill/>
        </p:spPr>
        <p:txBody>
          <a:bodyPr vert="eaVert" wrap="none" rtlCol="0">
            <a:spAutoFit/>
          </a:bodyPr>
          <a:lstStyle/>
          <a:p>
            <a:r>
              <a:rPr lang="en-US" altLang="zh-CN" sz="1400" dirty="0">
                <a:hlinkClick r:id="rId4" action="ppaction://hlinksldjump"/>
              </a:rPr>
              <a:t>Self Attention</a:t>
            </a:r>
            <a:endParaRPr lang="zh-CN" altLang="en-US" sz="1400" dirty="0"/>
          </a:p>
        </p:txBody>
      </p:sp>
      <p:sp>
        <p:nvSpPr>
          <p:cNvPr id="40" name="矩形: 圆角 39">
            <a:extLst>
              <a:ext uri="{FF2B5EF4-FFF2-40B4-BE49-F238E27FC236}">
                <a16:creationId xmlns:a16="http://schemas.microsoft.com/office/drawing/2014/main" id="{57244B90-64C7-458C-B405-B46C804AF19A}"/>
              </a:ext>
            </a:extLst>
          </p:cNvPr>
          <p:cNvSpPr/>
          <p:nvPr/>
        </p:nvSpPr>
        <p:spPr>
          <a:xfrm>
            <a:off x="8131919" y="2087062"/>
            <a:ext cx="400111" cy="1884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CAE5E680-926A-4835-AEE9-6651FC1AF67F}"/>
              </a:ext>
            </a:extLst>
          </p:cNvPr>
          <p:cNvSpPr txBox="1"/>
          <p:nvPr/>
        </p:nvSpPr>
        <p:spPr>
          <a:xfrm rot="10800000">
            <a:off x="8945137" y="2199921"/>
            <a:ext cx="400110" cy="1658467"/>
          </a:xfrm>
          <a:prstGeom prst="rect">
            <a:avLst/>
          </a:prstGeom>
          <a:noFill/>
        </p:spPr>
        <p:txBody>
          <a:bodyPr vert="eaVert" wrap="none" rtlCol="0">
            <a:spAutoFit/>
          </a:bodyPr>
          <a:lstStyle/>
          <a:p>
            <a:r>
              <a:rPr lang="en-US" altLang="zh-CN" sz="1400" dirty="0"/>
              <a:t>Batch Normalization</a:t>
            </a:r>
            <a:endParaRPr lang="zh-CN" altLang="en-US" sz="1400" dirty="0"/>
          </a:p>
        </p:txBody>
      </p:sp>
      <p:sp>
        <p:nvSpPr>
          <p:cNvPr id="42" name="矩形: 圆角 41">
            <a:extLst>
              <a:ext uri="{FF2B5EF4-FFF2-40B4-BE49-F238E27FC236}">
                <a16:creationId xmlns:a16="http://schemas.microsoft.com/office/drawing/2014/main" id="{88C41720-433B-4093-9079-C2F012C3921A}"/>
              </a:ext>
            </a:extLst>
          </p:cNvPr>
          <p:cNvSpPr/>
          <p:nvPr/>
        </p:nvSpPr>
        <p:spPr>
          <a:xfrm>
            <a:off x="8963101" y="2087062"/>
            <a:ext cx="400111" cy="1884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EA8ADC54-742E-4D5E-9FC1-A9497EF96204}"/>
              </a:ext>
            </a:extLst>
          </p:cNvPr>
          <p:cNvCxnSpPr>
            <a:cxnSpLocks/>
          </p:cNvCxnSpPr>
          <p:nvPr/>
        </p:nvCxnSpPr>
        <p:spPr>
          <a:xfrm>
            <a:off x="8532030" y="3029154"/>
            <a:ext cx="4348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24A5AD1F-3952-479A-92AF-B4FA3402A6AA}"/>
              </a:ext>
            </a:extLst>
          </p:cNvPr>
          <p:cNvCxnSpPr>
            <a:cxnSpLocks/>
          </p:cNvCxnSpPr>
          <p:nvPr/>
        </p:nvCxnSpPr>
        <p:spPr>
          <a:xfrm>
            <a:off x="9363212" y="3029154"/>
            <a:ext cx="4348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文本框 44">
            <a:extLst>
              <a:ext uri="{FF2B5EF4-FFF2-40B4-BE49-F238E27FC236}">
                <a16:creationId xmlns:a16="http://schemas.microsoft.com/office/drawing/2014/main" id="{A66780F1-17DD-4DFF-BBFD-26DD0C7CD3E5}"/>
              </a:ext>
            </a:extLst>
          </p:cNvPr>
          <p:cNvSpPr txBox="1"/>
          <p:nvPr/>
        </p:nvSpPr>
        <p:spPr>
          <a:xfrm rot="10800000">
            <a:off x="9798836" y="2458004"/>
            <a:ext cx="400110" cy="1142300"/>
          </a:xfrm>
          <a:prstGeom prst="rect">
            <a:avLst/>
          </a:prstGeom>
          <a:noFill/>
        </p:spPr>
        <p:txBody>
          <a:bodyPr vert="eaVert" wrap="none" rtlCol="0">
            <a:spAutoFit/>
          </a:bodyPr>
          <a:lstStyle/>
          <a:p>
            <a:r>
              <a:rPr lang="en-US" altLang="zh-CN" sz="1400" dirty="0"/>
              <a:t>Feed Forward</a:t>
            </a:r>
            <a:endParaRPr lang="zh-CN" altLang="en-US" sz="1400" dirty="0"/>
          </a:p>
        </p:txBody>
      </p:sp>
      <p:sp>
        <p:nvSpPr>
          <p:cNvPr id="46" name="矩形: 圆角 45">
            <a:extLst>
              <a:ext uri="{FF2B5EF4-FFF2-40B4-BE49-F238E27FC236}">
                <a16:creationId xmlns:a16="http://schemas.microsoft.com/office/drawing/2014/main" id="{27D7874F-4A08-484B-B3C5-54DEB1C12D26}"/>
              </a:ext>
            </a:extLst>
          </p:cNvPr>
          <p:cNvSpPr/>
          <p:nvPr/>
        </p:nvSpPr>
        <p:spPr>
          <a:xfrm>
            <a:off x="9783347" y="2087062"/>
            <a:ext cx="400111" cy="1884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797A9B49-2C4B-41E2-B4E9-F2BA8129A1A6}"/>
              </a:ext>
            </a:extLst>
          </p:cNvPr>
          <p:cNvSpPr txBox="1"/>
          <p:nvPr/>
        </p:nvSpPr>
        <p:spPr>
          <a:xfrm rot="10800000">
            <a:off x="10585629" y="2344991"/>
            <a:ext cx="400110" cy="1368323"/>
          </a:xfrm>
          <a:prstGeom prst="rect">
            <a:avLst/>
          </a:prstGeom>
          <a:noFill/>
        </p:spPr>
        <p:txBody>
          <a:bodyPr vert="eaVert" wrap="none" rtlCol="0">
            <a:spAutoFit/>
          </a:bodyPr>
          <a:lstStyle/>
          <a:p>
            <a:r>
              <a:rPr lang="en-US" altLang="zh-CN" sz="1400" dirty="0"/>
              <a:t>Decision Making</a:t>
            </a:r>
            <a:endParaRPr lang="zh-CN" altLang="en-US" sz="1400" dirty="0"/>
          </a:p>
        </p:txBody>
      </p:sp>
      <p:sp>
        <p:nvSpPr>
          <p:cNvPr id="48" name="矩形: 圆角 47">
            <a:extLst>
              <a:ext uri="{FF2B5EF4-FFF2-40B4-BE49-F238E27FC236}">
                <a16:creationId xmlns:a16="http://schemas.microsoft.com/office/drawing/2014/main" id="{B61BCE45-D6B8-4FD6-8440-01BCC5566F82}"/>
              </a:ext>
            </a:extLst>
          </p:cNvPr>
          <p:cNvSpPr/>
          <p:nvPr/>
        </p:nvSpPr>
        <p:spPr>
          <a:xfrm>
            <a:off x="10603593" y="2087062"/>
            <a:ext cx="400111" cy="1884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8A3B1D-68F0-43EC-98D0-8B7029E35646}"/>
              </a:ext>
            </a:extLst>
          </p:cNvPr>
          <p:cNvCxnSpPr>
            <a:cxnSpLocks/>
            <a:stCxn id="46" idx="3"/>
          </p:cNvCxnSpPr>
          <p:nvPr/>
        </p:nvCxnSpPr>
        <p:spPr>
          <a:xfrm>
            <a:off x="10183458" y="3029154"/>
            <a:ext cx="4239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E57B0189-38C9-4BC4-B12F-9FCCD34A90B8}"/>
              </a:ext>
            </a:extLst>
          </p:cNvPr>
          <p:cNvSpPr/>
          <p:nvPr/>
        </p:nvSpPr>
        <p:spPr>
          <a:xfrm rot="5400000">
            <a:off x="3917531" y="2298953"/>
            <a:ext cx="318558" cy="14217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6CB64342-B8CA-445C-A906-5371908EBA1D}"/>
              </a:ext>
            </a:extLst>
          </p:cNvPr>
          <p:cNvSpPr/>
          <p:nvPr/>
        </p:nvSpPr>
        <p:spPr>
          <a:xfrm rot="5400000">
            <a:off x="1667918" y="1332889"/>
            <a:ext cx="241764" cy="162267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E9172990-A8BF-4645-8B80-AA50C3222CBB}"/>
              </a:ext>
            </a:extLst>
          </p:cNvPr>
          <p:cNvSpPr txBox="1"/>
          <p:nvPr/>
        </p:nvSpPr>
        <p:spPr>
          <a:xfrm>
            <a:off x="1395570" y="5331337"/>
            <a:ext cx="595500" cy="261592"/>
          </a:xfrm>
          <a:prstGeom prst="rect">
            <a:avLst/>
          </a:prstGeom>
          <a:noFill/>
        </p:spPr>
        <p:txBody>
          <a:bodyPr wrap="square" rtlCol="0">
            <a:spAutoFit/>
          </a:bodyPr>
          <a:lstStyle/>
          <a:p>
            <a:r>
              <a:rPr lang="en-US" altLang="zh-CN" sz="1100" dirty="0">
                <a:hlinkClick r:id="rId5" action="ppaction://hlinksldjump"/>
              </a:rPr>
              <a:t>MFCC</a:t>
            </a:r>
            <a:endParaRPr lang="zh-CN" altLang="en-US" sz="1100" dirty="0"/>
          </a:p>
        </p:txBody>
      </p:sp>
      <p:cxnSp>
        <p:nvCxnSpPr>
          <p:cNvPr id="53" name="直接箭头连接符 52">
            <a:extLst>
              <a:ext uri="{FF2B5EF4-FFF2-40B4-BE49-F238E27FC236}">
                <a16:creationId xmlns:a16="http://schemas.microsoft.com/office/drawing/2014/main" id="{00DD1934-4E16-421B-B7E6-E914E3E5E172}"/>
              </a:ext>
            </a:extLst>
          </p:cNvPr>
          <p:cNvCxnSpPr>
            <a:cxnSpLocks/>
            <a:stCxn id="52" idx="3"/>
          </p:cNvCxnSpPr>
          <p:nvPr/>
        </p:nvCxnSpPr>
        <p:spPr>
          <a:xfrm>
            <a:off x="1991070" y="5462133"/>
            <a:ext cx="456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4" name="图片 53" descr="图片包含 门, 游戏机, 建筑, 钟表&#10;&#10;描述已自动生成">
            <a:extLst>
              <a:ext uri="{FF2B5EF4-FFF2-40B4-BE49-F238E27FC236}">
                <a16:creationId xmlns:a16="http://schemas.microsoft.com/office/drawing/2014/main" id="{E3086BFC-1F50-43FD-BF1D-B1DF838C4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56428" y="4523168"/>
            <a:ext cx="1101083" cy="1495098"/>
          </a:xfrm>
          <a:prstGeom prst="rect">
            <a:avLst/>
          </a:prstGeom>
        </p:spPr>
      </p:pic>
      <p:pic>
        <p:nvPicPr>
          <p:cNvPr id="55" name="图片 54" descr="图片包含 门, 游戏机, 建筑, 钟表&#10;&#10;描述已自动生成">
            <a:extLst>
              <a:ext uri="{FF2B5EF4-FFF2-40B4-BE49-F238E27FC236}">
                <a16:creationId xmlns:a16="http://schemas.microsoft.com/office/drawing/2014/main" id="{7C31101A-7455-42FD-8356-9D8203D22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08828" y="4675568"/>
            <a:ext cx="1101083" cy="1495098"/>
          </a:xfrm>
          <a:prstGeom prst="rect">
            <a:avLst/>
          </a:prstGeom>
        </p:spPr>
      </p:pic>
      <p:pic>
        <p:nvPicPr>
          <p:cNvPr id="56" name="图片 55" descr="图片包含 门, 游戏机, 建筑, 钟表&#10;&#10;描述已自动生成">
            <a:extLst>
              <a:ext uri="{FF2B5EF4-FFF2-40B4-BE49-F238E27FC236}">
                <a16:creationId xmlns:a16="http://schemas.microsoft.com/office/drawing/2014/main" id="{FED65806-96D6-4657-AA50-5DF06322E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961228" y="4827968"/>
            <a:ext cx="1101083" cy="1495098"/>
          </a:xfrm>
          <a:prstGeom prst="rect">
            <a:avLst/>
          </a:prstGeom>
        </p:spPr>
      </p:pic>
      <p:pic>
        <p:nvPicPr>
          <p:cNvPr id="57" name="图片 56" descr="图片包含 门, 游戏机, 建筑, 钟表&#10;&#10;描述已自动生成">
            <a:extLst>
              <a:ext uri="{FF2B5EF4-FFF2-40B4-BE49-F238E27FC236}">
                <a16:creationId xmlns:a16="http://schemas.microsoft.com/office/drawing/2014/main" id="{A97457E2-7AEC-41C5-AC1E-7387ED60B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13628" y="4980368"/>
            <a:ext cx="1101083" cy="1495098"/>
          </a:xfrm>
          <a:prstGeom prst="rect">
            <a:avLst/>
          </a:prstGeom>
        </p:spPr>
      </p:pic>
      <p:cxnSp>
        <p:nvCxnSpPr>
          <p:cNvPr id="58" name="直接箭头连接符 57">
            <a:extLst>
              <a:ext uri="{FF2B5EF4-FFF2-40B4-BE49-F238E27FC236}">
                <a16:creationId xmlns:a16="http://schemas.microsoft.com/office/drawing/2014/main" id="{0263B596-3626-413B-9172-D22617FAC30E}"/>
              </a:ext>
            </a:extLst>
          </p:cNvPr>
          <p:cNvCxnSpPr>
            <a:cxnSpLocks/>
            <a:endCxn id="52" idx="0"/>
          </p:cNvCxnSpPr>
          <p:nvPr/>
        </p:nvCxnSpPr>
        <p:spPr>
          <a:xfrm>
            <a:off x="1693320" y="4801060"/>
            <a:ext cx="0" cy="530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9878D9D0-E8C1-42C2-9EDF-A8A1842CD70A}"/>
              </a:ext>
            </a:extLst>
          </p:cNvPr>
          <p:cNvSpPr txBox="1"/>
          <p:nvPr/>
        </p:nvSpPr>
        <p:spPr>
          <a:xfrm>
            <a:off x="3424360" y="6188462"/>
            <a:ext cx="1043876" cy="261610"/>
          </a:xfrm>
          <a:prstGeom prst="rect">
            <a:avLst/>
          </a:prstGeom>
          <a:noFill/>
        </p:spPr>
        <p:txBody>
          <a:bodyPr wrap="none" rtlCol="0">
            <a:spAutoFit/>
          </a:bodyPr>
          <a:lstStyle/>
          <a:p>
            <a:r>
              <a:rPr lang="en-US" altLang="zh-CN" sz="1100" dirty="0"/>
              <a:t>1200</a:t>
            </a:r>
            <a:r>
              <a:rPr lang="zh-CN" altLang="en-US" sz="1100" dirty="0"/>
              <a:t>（帧数）</a:t>
            </a:r>
          </a:p>
        </p:txBody>
      </p:sp>
      <p:sp>
        <p:nvSpPr>
          <p:cNvPr id="60" name="文本框 59">
            <a:extLst>
              <a:ext uri="{FF2B5EF4-FFF2-40B4-BE49-F238E27FC236}">
                <a16:creationId xmlns:a16="http://schemas.microsoft.com/office/drawing/2014/main" id="{6CAAD535-F882-4B43-8D33-B94C3851682F}"/>
              </a:ext>
            </a:extLst>
          </p:cNvPr>
          <p:cNvSpPr txBox="1"/>
          <p:nvPr/>
        </p:nvSpPr>
        <p:spPr>
          <a:xfrm>
            <a:off x="4392645" y="5592929"/>
            <a:ext cx="896399" cy="261610"/>
          </a:xfrm>
          <a:prstGeom prst="rect">
            <a:avLst/>
          </a:prstGeom>
          <a:noFill/>
        </p:spPr>
        <p:txBody>
          <a:bodyPr wrap="none" rtlCol="0">
            <a:spAutoFit/>
          </a:bodyPr>
          <a:lstStyle/>
          <a:p>
            <a:r>
              <a:rPr lang="en-US" altLang="zh-CN" sz="1100" dirty="0"/>
              <a:t>92</a:t>
            </a:r>
            <a:r>
              <a:rPr lang="zh-CN" altLang="en-US" sz="1100" dirty="0"/>
              <a:t>（频率）</a:t>
            </a:r>
          </a:p>
        </p:txBody>
      </p:sp>
      <p:sp>
        <p:nvSpPr>
          <p:cNvPr id="61" name="文本框 60">
            <a:extLst>
              <a:ext uri="{FF2B5EF4-FFF2-40B4-BE49-F238E27FC236}">
                <a16:creationId xmlns:a16="http://schemas.microsoft.com/office/drawing/2014/main" id="{EE09720B-3448-4BED-8E01-5E3013B7B086}"/>
              </a:ext>
            </a:extLst>
          </p:cNvPr>
          <p:cNvSpPr txBox="1"/>
          <p:nvPr/>
        </p:nvSpPr>
        <p:spPr>
          <a:xfrm rot="10800000">
            <a:off x="5088325" y="4951245"/>
            <a:ext cx="400110" cy="975588"/>
          </a:xfrm>
          <a:prstGeom prst="rect">
            <a:avLst/>
          </a:prstGeom>
          <a:noFill/>
        </p:spPr>
        <p:txBody>
          <a:bodyPr vert="eaVert" wrap="none" rtlCol="0">
            <a:spAutoFit/>
          </a:bodyPr>
          <a:lstStyle/>
          <a:p>
            <a:r>
              <a:rPr lang="en-US" altLang="zh-CN" sz="1400" dirty="0"/>
              <a:t>Embedding</a:t>
            </a:r>
            <a:endParaRPr lang="zh-CN" altLang="en-US" sz="1400" dirty="0"/>
          </a:p>
        </p:txBody>
      </p:sp>
      <p:sp>
        <p:nvSpPr>
          <p:cNvPr id="62" name="矩形: 圆角 61">
            <a:extLst>
              <a:ext uri="{FF2B5EF4-FFF2-40B4-BE49-F238E27FC236}">
                <a16:creationId xmlns:a16="http://schemas.microsoft.com/office/drawing/2014/main" id="{7F3EAFFC-4D3B-47E9-8C1E-BF52677081D7}"/>
              </a:ext>
            </a:extLst>
          </p:cNvPr>
          <p:cNvSpPr/>
          <p:nvPr/>
        </p:nvSpPr>
        <p:spPr>
          <a:xfrm>
            <a:off x="5106289" y="4496947"/>
            <a:ext cx="400111" cy="1884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箭头连接符 62">
            <a:extLst>
              <a:ext uri="{FF2B5EF4-FFF2-40B4-BE49-F238E27FC236}">
                <a16:creationId xmlns:a16="http://schemas.microsoft.com/office/drawing/2014/main" id="{F002B45E-7716-48E9-AD56-EAB3702C924C}"/>
              </a:ext>
            </a:extLst>
          </p:cNvPr>
          <p:cNvCxnSpPr>
            <a:cxnSpLocks/>
          </p:cNvCxnSpPr>
          <p:nvPr/>
        </p:nvCxnSpPr>
        <p:spPr>
          <a:xfrm flipV="1">
            <a:off x="4392645" y="5455383"/>
            <a:ext cx="713644" cy="67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CCD1AFB3-C76F-4827-8DFD-1E887B6269EB}"/>
              </a:ext>
            </a:extLst>
          </p:cNvPr>
          <p:cNvCxnSpPr>
            <a:cxnSpLocks/>
            <a:endCxn id="65" idx="3"/>
          </p:cNvCxnSpPr>
          <p:nvPr/>
        </p:nvCxnSpPr>
        <p:spPr>
          <a:xfrm>
            <a:off x="5506400" y="5439039"/>
            <a:ext cx="258710"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文本框 64">
            <a:extLst>
              <a:ext uri="{FF2B5EF4-FFF2-40B4-BE49-F238E27FC236}">
                <a16:creationId xmlns:a16="http://schemas.microsoft.com/office/drawing/2014/main" id="{9426F101-E9F4-4254-B621-FE3FCF3284E7}"/>
              </a:ext>
            </a:extLst>
          </p:cNvPr>
          <p:cNvSpPr txBox="1"/>
          <p:nvPr/>
        </p:nvSpPr>
        <p:spPr>
          <a:xfrm rot="10800000">
            <a:off x="5765110" y="4867891"/>
            <a:ext cx="400110" cy="1142300"/>
          </a:xfrm>
          <a:prstGeom prst="rect">
            <a:avLst/>
          </a:prstGeom>
          <a:noFill/>
        </p:spPr>
        <p:txBody>
          <a:bodyPr vert="eaVert" wrap="none" rtlCol="0">
            <a:spAutoFit/>
          </a:bodyPr>
          <a:lstStyle/>
          <a:p>
            <a:r>
              <a:rPr lang="en-US" altLang="zh-CN" sz="1400" dirty="0"/>
              <a:t>Self Attention</a:t>
            </a:r>
            <a:endParaRPr lang="zh-CN" altLang="en-US" sz="1400" dirty="0"/>
          </a:p>
        </p:txBody>
      </p:sp>
      <p:sp>
        <p:nvSpPr>
          <p:cNvPr id="66" name="矩形: 圆角 65">
            <a:extLst>
              <a:ext uri="{FF2B5EF4-FFF2-40B4-BE49-F238E27FC236}">
                <a16:creationId xmlns:a16="http://schemas.microsoft.com/office/drawing/2014/main" id="{81723988-AC69-41FA-B5D7-6092B4EC8AFE}"/>
              </a:ext>
            </a:extLst>
          </p:cNvPr>
          <p:cNvSpPr/>
          <p:nvPr/>
        </p:nvSpPr>
        <p:spPr>
          <a:xfrm>
            <a:off x="5783074" y="4496947"/>
            <a:ext cx="400111" cy="1884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AC16DD47-B314-402A-BB28-42CF44ACBA9F}"/>
              </a:ext>
            </a:extLst>
          </p:cNvPr>
          <p:cNvSpPr txBox="1"/>
          <p:nvPr/>
        </p:nvSpPr>
        <p:spPr>
          <a:xfrm rot="10800000">
            <a:off x="6456512" y="4609806"/>
            <a:ext cx="400110" cy="1658467"/>
          </a:xfrm>
          <a:prstGeom prst="rect">
            <a:avLst/>
          </a:prstGeom>
          <a:noFill/>
        </p:spPr>
        <p:txBody>
          <a:bodyPr vert="eaVert" wrap="none" rtlCol="0">
            <a:spAutoFit/>
          </a:bodyPr>
          <a:lstStyle/>
          <a:p>
            <a:r>
              <a:rPr lang="en-US" altLang="zh-CN" sz="1400" dirty="0"/>
              <a:t>Batch Normalization</a:t>
            </a:r>
            <a:endParaRPr lang="zh-CN" altLang="en-US" sz="1400" dirty="0"/>
          </a:p>
        </p:txBody>
      </p:sp>
      <p:sp>
        <p:nvSpPr>
          <p:cNvPr id="68" name="矩形: 圆角 67">
            <a:extLst>
              <a:ext uri="{FF2B5EF4-FFF2-40B4-BE49-F238E27FC236}">
                <a16:creationId xmlns:a16="http://schemas.microsoft.com/office/drawing/2014/main" id="{C61E96B0-79F7-4BEB-B232-6BCBCB09DC79}"/>
              </a:ext>
            </a:extLst>
          </p:cNvPr>
          <p:cNvSpPr/>
          <p:nvPr/>
        </p:nvSpPr>
        <p:spPr>
          <a:xfrm>
            <a:off x="6474476" y="4496947"/>
            <a:ext cx="400111" cy="1884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0A26B9CA-31D0-45B4-80AA-57EB0DC72619}"/>
              </a:ext>
            </a:extLst>
          </p:cNvPr>
          <p:cNvSpPr txBox="1"/>
          <p:nvPr/>
        </p:nvSpPr>
        <p:spPr>
          <a:xfrm rot="10800000">
            <a:off x="7181367" y="4864081"/>
            <a:ext cx="400110" cy="1142300"/>
          </a:xfrm>
          <a:prstGeom prst="rect">
            <a:avLst/>
          </a:prstGeom>
          <a:noFill/>
        </p:spPr>
        <p:txBody>
          <a:bodyPr vert="eaVert" wrap="none" rtlCol="0">
            <a:spAutoFit/>
          </a:bodyPr>
          <a:lstStyle/>
          <a:p>
            <a:r>
              <a:rPr lang="en-US" altLang="zh-CN" sz="1400" dirty="0"/>
              <a:t>Feed Forward</a:t>
            </a:r>
            <a:endParaRPr lang="zh-CN" altLang="en-US" sz="1400" dirty="0"/>
          </a:p>
        </p:txBody>
      </p:sp>
      <p:sp>
        <p:nvSpPr>
          <p:cNvPr id="73" name="矩形: 圆角 72">
            <a:extLst>
              <a:ext uri="{FF2B5EF4-FFF2-40B4-BE49-F238E27FC236}">
                <a16:creationId xmlns:a16="http://schemas.microsoft.com/office/drawing/2014/main" id="{2F6A8EC8-5ECE-4C69-929F-6C64D5DA542F}"/>
              </a:ext>
            </a:extLst>
          </p:cNvPr>
          <p:cNvSpPr/>
          <p:nvPr/>
        </p:nvSpPr>
        <p:spPr>
          <a:xfrm>
            <a:off x="7165878" y="4493139"/>
            <a:ext cx="400111" cy="1884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A35C1E76-603B-4FC4-AE92-8EE9577FB2D6}"/>
              </a:ext>
            </a:extLst>
          </p:cNvPr>
          <p:cNvSpPr txBox="1"/>
          <p:nvPr/>
        </p:nvSpPr>
        <p:spPr>
          <a:xfrm rot="10800000">
            <a:off x="9209760" y="4751068"/>
            <a:ext cx="400110" cy="1368323"/>
          </a:xfrm>
          <a:prstGeom prst="rect">
            <a:avLst/>
          </a:prstGeom>
          <a:noFill/>
        </p:spPr>
        <p:txBody>
          <a:bodyPr vert="eaVert" wrap="none" rtlCol="0">
            <a:spAutoFit/>
          </a:bodyPr>
          <a:lstStyle/>
          <a:p>
            <a:r>
              <a:rPr lang="en-US" altLang="zh-CN" sz="1400" dirty="0"/>
              <a:t>Decision Making</a:t>
            </a:r>
            <a:endParaRPr lang="zh-CN" altLang="en-US" sz="1400" dirty="0"/>
          </a:p>
        </p:txBody>
      </p:sp>
      <p:sp>
        <p:nvSpPr>
          <p:cNvPr id="80" name="矩形: 圆角 79">
            <a:extLst>
              <a:ext uri="{FF2B5EF4-FFF2-40B4-BE49-F238E27FC236}">
                <a16:creationId xmlns:a16="http://schemas.microsoft.com/office/drawing/2014/main" id="{B10107D9-F354-4C0D-B1D6-F31CE1DAC207}"/>
              </a:ext>
            </a:extLst>
          </p:cNvPr>
          <p:cNvSpPr/>
          <p:nvPr/>
        </p:nvSpPr>
        <p:spPr>
          <a:xfrm>
            <a:off x="9227724" y="4493139"/>
            <a:ext cx="400111" cy="1884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56D6C6F2-C227-466B-A59A-DDA2DAA4510B}"/>
              </a:ext>
            </a:extLst>
          </p:cNvPr>
          <p:cNvSpPr txBox="1"/>
          <p:nvPr/>
        </p:nvSpPr>
        <p:spPr>
          <a:xfrm>
            <a:off x="4064036" y="4674053"/>
            <a:ext cx="1167307" cy="261610"/>
          </a:xfrm>
          <a:prstGeom prst="rect">
            <a:avLst/>
          </a:prstGeom>
          <a:noFill/>
        </p:spPr>
        <p:txBody>
          <a:bodyPr wrap="none" rtlCol="0">
            <a:spAutoFit/>
          </a:bodyPr>
          <a:lstStyle/>
          <a:p>
            <a:r>
              <a:rPr lang="en-US" altLang="zh-CN" sz="1100" dirty="0"/>
              <a:t>9989</a:t>
            </a:r>
            <a:r>
              <a:rPr lang="zh-CN" altLang="en-US" sz="1100" dirty="0"/>
              <a:t>（</a:t>
            </a:r>
            <a:r>
              <a:rPr lang="en-US" altLang="zh-CN" sz="1100" dirty="0"/>
              <a:t>case</a:t>
            </a:r>
            <a:r>
              <a:rPr lang="zh-CN" altLang="en-US" sz="1100" dirty="0"/>
              <a:t>数）</a:t>
            </a:r>
          </a:p>
        </p:txBody>
      </p:sp>
      <p:cxnSp>
        <p:nvCxnSpPr>
          <p:cNvPr id="83" name="直接箭头连接符 82">
            <a:extLst>
              <a:ext uri="{FF2B5EF4-FFF2-40B4-BE49-F238E27FC236}">
                <a16:creationId xmlns:a16="http://schemas.microsoft.com/office/drawing/2014/main" id="{86BC63E1-8C94-42D2-BEBA-E84996283AFB}"/>
              </a:ext>
            </a:extLst>
          </p:cNvPr>
          <p:cNvCxnSpPr>
            <a:cxnSpLocks/>
            <a:stCxn id="66" idx="3"/>
            <a:endCxn id="68" idx="1"/>
          </p:cNvCxnSpPr>
          <p:nvPr/>
        </p:nvCxnSpPr>
        <p:spPr>
          <a:xfrm>
            <a:off x="6183185" y="5439039"/>
            <a:ext cx="2912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B6C54596-B428-4D70-BC80-5448FBA12CEF}"/>
              </a:ext>
            </a:extLst>
          </p:cNvPr>
          <p:cNvCxnSpPr>
            <a:cxnSpLocks/>
            <a:stCxn id="67" idx="1"/>
            <a:endCxn id="73" idx="1"/>
          </p:cNvCxnSpPr>
          <p:nvPr/>
        </p:nvCxnSpPr>
        <p:spPr>
          <a:xfrm flipV="1">
            <a:off x="6856622" y="5435231"/>
            <a:ext cx="309256" cy="3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文本框 84">
            <a:extLst>
              <a:ext uri="{FF2B5EF4-FFF2-40B4-BE49-F238E27FC236}">
                <a16:creationId xmlns:a16="http://schemas.microsoft.com/office/drawing/2014/main" id="{29F29022-B654-4197-95FF-1C906B54AEAB}"/>
              </a:ext>
            </a:extLst>
          </p:cNvPr>
          <p:cNvSpPr txBox="1"/>
          <p:nvPr/>
        </p:nvSpPr>
        <p:spPr>
          <a:xfrm rot="10800000">
            <a:off x="7821351" y="4609806"/>
            <a:ext cx="400110" cy="1658467"/>
          </a:xfrm>
          <a:prstGeom prst="rect">
            <a:avLst/>
          </a:prstGeom>
          <a:noFill/>
        </p:spPr>
        <p:txBody>
          <a:bodyPr vert="eaVert" wrap="none" rtlCol="0">
            <a:spAutoFit/>
          </a:bodyPr>
          <a:lstStyle/>
          <a:p>
            <a:r>
              <a:rPr lang="en-US" altLang="zh-CN" sz="1400" dirty="0"/>
              <a:t>Batch Normalization</a:t>
            </a:r>
            <a:endParaRPr lang="zh-CN" altLang="en-US" sz="1400" dirty="0"/>
          </a:p>
        </p:txBody>
      </p:sp>
      <p:sp>
        <p:nvSpPr>
          <p:cNvPr id="86" name="矩形: 圆角 85">
            <a:extLst>
              <a:ext uri="{FF2B5EF4-FFF2-40B4-BE49-F238E27FC236}">
                <a16:creationId xmlns:a16="http://schemas.microsoft.com/office/drawing/2014/main" id="{6DCDF47C-89BF-402B-8249-3B551D9D022F}"/>
              </a:ext>
            </a:extLst>
          </p:cNvPr>
          <p:cNvSpPr/>
          <p:nvPr/>
        </p:nvSpPr>
        <p:spPr>
          <a:xfrm>
            <a:off x="7839315" y="4496947"/>
            <a:ext cx="400111" cy="1884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箭头连接符 86">
            <a:extLst>
              <a:ext uri="{FF2B5EF4-FFF2-40B4-BE49-F238E27FC236}">
                <a16:creationId xmlns:a16="http://schemas.microsoft.com/office/drawing/2014/main" id="{8DB9EDBF-0774-47DC-B10D-55C889E78365}"/>
              </a:ext>
            </a:extLst>
          </p:cNvPr>
          <p:cNvCxnSpPr>
            <a:cxnSpLocks/>
            <a:stCxn id="73" idx="3"/>
            <a:endCxn id="86" idx="1"/>
          </p:cNvCxnSpPr>
          <p:nvPr/>
        </p:nvCxnSpPr>
        <p:spPr>
          <a:xfrm>
            <a:off x="7565989" y="5435231"/>
            <a:ext cx="273326" cy="3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矩形: 圆角 9">
            <a:extLst>
              <a:ext uri="{FF2B5EF4-FFF2-40B4-BE49-F238E27FC236}">
                <a16:creationId xmlns:a16="http://schemas.microsoft.com/office/drawing/2014/main" id="{66C58093-CE25-4EAC-8560-75F4C11BF272}"/>
              </a:ext>
            </a:extLst>
          </p:cNvPr>
          <p:cNvSpPr/>
          <p:nvPr/>
        </p:nvSpPr>
        <p:spPr>
          <a:xfrm>
            <a:off x="5686574" y="4250267"/>
            <a:ext cx="2670026" cy="237912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CF06DF04-A2E7-4860-AF43-382CAE8CCF4B}"/>
              </a:ext>
            </a:extLst>
          </p:cNvPr>
          <p:cNvCxnSpPr>
            <a:cxnSpLocks/>
            <a:stCxn id="86" idx="3"/>
            <a:endCxn id="99" idx="1"/>
          </p:cNvCxnSpPr>
          <p:nvPr/>
        </p:nvCxnSpPr>
        <p:spPr>
          <a:xfrm flipV="1">
            <a:off x="8239426" y="5435231"/>
            <a:ext cx="281909" cy="3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文本框 96">
            <a:extLst>
              <a:ext uri="{FF2B5EF4-FFF2-40B4-BE49-F238E27FC236}">
                <a16:creationId xmlns:a16="http://schemas.microsoft.com/office/drawing/2014/main" id="{1132E6B8-CFB5-47D1-943B-E21219937F3A}"/>
              </a:ext>
            </a:extLst>
          </p:cNvPr>
          <p:cNvSpPr txBox="1"/>
          <p:nvPr/>
        </p:nvSpPr>
        <p:spPr>
          <a:xfrm>
            <a:off x="6536997" y="6377323"/>
            <a:ext cx="880369" cy="261610"/>
          </a:xfrm>
          <a:prstGeom prst="rect">
            <a:avLst/>
          </a:prstGeom>
          <a:noFill/>
        </p:spPr>
        <p:txBody>
          <a:bodyPr wrap="none" rtlCol="0">
            <a:spAutoFit/>
          </a:bodyPr>
          <a:lstStyle/>
          <a:p>
            <a:r>
              <a:rPr lang="en-US" altLang="zh-CN" sz="1100" dirty="0"/>
              <a:t>Attention_1</a:t>
            </a:r>
            <a:endParaRPr lang="zh-CN" altLang="en-US" sz="1100" dirty="0"/>
          </a:p>
        </p:txBody>
      </p:sp>
      <p:sp>
        <p:nvSpPr>
          <p:cNvPr id="98" name="文本框 97">
            <a:extLst>
              <a:ext uri="{FF2B5EF4-FFF2-40B4-BE49-F238E27FC236}">
                <a16:creationId xmlns:a16="http://schemas.microsoft.com/office/drawing/2014/main" id="{E918CD80-B423-400D-B788-499C60972116}"/>
              </a:ext>
            </a:extLst>
          </p:cNvPr>
          <p:cNvSpPr txBox="1"/>
          <p:nvPr/>
        </p:nvSpPr>
        <p:spPr>
          <a:xfrm rot="10800000">
            <a:off x="8503371" y="4944231"/>
            <a:ext cx="400110" cy="982000"/>
          </a:xfrm>
          <a:prstGeom prst="rect">
            <a:avLst/>
          </a:prstGeom>
          <a:noFill/>
        </p:spPr>
        <p:txBody>
          <a:bodyPr vert="eaVert" wrap="none" rtlCol="0">
            <a:spAutoFit/>
          </a:bodyPr>
          <a:lstStyle/>
          <a:p>
            <a:r>
              <a:rPr lang="en-US" altLang="zh-CN" sz="1400" dirty="0"/>
              <a:t>Attention_2</a:t>
            </a:r>
            <a:endParaRPr lang="zh-CN" altLang="en-US" sz="1400" dirty="0"/>
          </a:p>
        </p:txBody>
      </p:sp>
      <p:sp>
        <p:nvSpPr>
          <p:cNvPr id="99" name="矩形: 圆角 98">
            <a:extLst>
              <a:ext uri="{FF2B5EF4-FFF2-40B4-BE49-F238E27FC236}">
                <a16:creationId xmlns:a16="http://schemas.microsoft.com/office/drawing/2014/main" id="{7BE78AA6-7DBA-4A1F-B3DE-A3575B7DA475}"/>
              </a:ext>
            </a:extLst>
          </p:cNvPr>
          <p:cNvSpPr/>
          <p:nvPr/>
        </p:nvSpPr>
        <p:spPr>
          <a:xfrm>
            <a:off x="8521335" y="4493139"/>
            <a:ext cx="400111" cy="1884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箭头连接符 100">
            <a:extLst>
              <a:ext uri="{FF2B5EF4-FFF2-40B4-BE49-F238E27FC236}">
                <a16:creationId xmlns:a16="http://schemas.microsoft.com/office/drawing/2014/main" id="{78AAA897-696A-49DB-96C7-8D8E861FD243}"/>
              </a:ext>
            </a:extLst>
          </p:cNvPr>
          <p:cNvCxnSpPr>
            <a:cxnSpLocks/>
            <a:stCxn id="99" idx="3"/>
            <a:endCxn id="80" idx="1"/>
          </p:cNvCxnSpPr>
          <p:nvPr/>
        </p:nvCxnSpPr>
        <p:spPr>
          <a:xfrm>
            <a:off x="8921446" y="5435231"/>
            <a:ext cx="3062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440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B96B72-0F30-40EA-B5CC-9B05BA0015A0}"/>
              </a:ext>
            </a:extLst>
          </p:cNvPr>
          <p:cNvPicPr>
            <a:picLocks noChangeAspect="1"/>
          </p:cNvPicPr>
          <p:nvPr/>
        </p:nvPicPr>
        <p:blipFill>
          <a:blip r:embed="rId2"/>
          <a:stretch>
            <a:fillRect/>
          </a:stretch>
        </p:blipFill>
        <p:spPr>
          <a:xfrm>
            <a:off x="843372" y="1701800"/>
            <a:ext cx="5861685" cy="4741564"/>
          </a:xfrm>
          <a:prstGeom prst="rect">
            <a:avLst/>
          </a:prstGeom>
        </p:spPr>
      </p:pic>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8A80DCB-9E83-48EE-B2A8-63913093E0D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2800" b="1" dirty="0">
                <a:solidFill>
                  <a:schemeClr val="bg1"/>
                </a:solidFill>
                <a:latin typeface="Calibri Light" panose="020F0302020204030204" pitchFamily="34" charset="0"/>
                <a:cs typeface="Calibri Light" panose="020F0302020204030204" pitchFamily="34" charset="0"/>
              </a:rPr>
              <a:t>Text result (20 epoch)</a:t>
            </a:r>
            <a:endParaRPr lang="en-US" altLang="zh-CN" sz="2500" kern="1200" dirty="0">
              <a:solidFill>
                <a:schemeClr val="bg1"/>
              </a:solidFill>
            </a:endParaRPr>
          </a:p>
        </p:txBody>
      </p:sp>
      <p:pic>
        <p:nvPicPr>
          <p:cNvPr id="3" name="图片 2">
            <a:extLst>
              <a:ext uri="{FF2B5EF4-FFF2-40B4-BE49-F238E27FC236}">
                <a16:creationId xmlns:a16="http://schemas.microsoft.com/office/drawing/2014/main" id="{695332C5-8590-45AF-9906-D10FB2475F34}"/>
              </a:ext>
            </a:extLst>
          </p:cNvPr>
          <p:cNvPicPr>
            <a:picLocks noChangeAspect="1"/>
          </p:cNvPicPr>
          <p:nvPr/>
        </p:nvPicPr>
        <p:blipFill>
          <a:blip r:embed="rId3"/>
          <a:stretch>
            <a:fillRect/>
          </a:stretch>
        </p:blipFill>
        <p:spPr>
          <a:xfrm>
            <a:off x="7587463" y="3822552"/>
            <a:ext cx="3761165" cy="2620812"/>
          </a:xfrm>
          <a:prstGeom prst="rect">
            <a:avLst/>
          </a:prstGeom>
        </p:spPr>
      </p:pic>
      <p:sp>
        <p:nvSpPr>
          <p:cNvPr id="5" name="矩形 4">
            <a:extLst>
              <a:ext uri="{FF2B5EF4-FFF2-40B4-BE49-F238E27FC236}">
                <a16:creationId xmlns:a16="http://schemas.microsoft.com/office/drawing/2014/main" id="{38E995EC-554D-4B64-A4E5-AFB27F15D197}"/>
              </a:ext>
            </a:extLst>
          </p:cNvPr>
          <p:cNvSpPr/>
          <p:nvPr/>
        </p:nvSpPr>
        <p:spPr>
          <a:xfrm>
            <a:off x="7102990" y="1701800"/>
            <a:ext cx="4741877" cy="1615827"/>
          </a:xfrm>
          <a:prstGeom prst="rect">
            <a:avLst/>
          </a:prstGeom>
        </p:spPr>
        <p:txBody>
          <a:bodyPr wrap="square">
            <a:spAutoFit/>
          </a:bodyPr>
          <a:lstStyle/>
          <a:p>
            <a:r>
              <a:rPr lang="zh-CN" altLang="en-US" sz="1100" dirty="0"/>
              <a:t>Epoch 1/20</a:t>
            </a:r>
          </a:p>
          <a:p>
            <a:r>
              <a:rPr lang="zh-CN" altLang="en-US" sz="1100" dirty="0"/>
              <a:t>9989/9989 [==============================] - 20s 2ms/step - loss: 1.6430 - accuracy: 0.4331 - val_loss: 1.9066 - val_accuracy: 0.4805</a:t>
            </a:r>
            <a:endParaRPr lang="en-US" altLang="zh-CN" sz="1100" dirty="0"/>
          </a:p>
          <a:p>
            <a:r>
              <a:rPr lang="en-US" altLang="zh-CN" sz="1100" dirty="0"/>
              <a:t>.</a:t>
            </a:r>
          </a:p>
          <a:p>
            <a:r>
              <a:rPr lang="en-US" altLang="zh-CN" sz="1100" dirty="0"/>
              <a:t>.</a:t>
            </a:r>
          </a:p>
          <a:p>
            <a:r>
              <a:rPr lang="en-US" altLang="zh-CN" sz="1100" dirty="0"/>
              <a:t>.</a:t>
            </a:r>
          </a:p>
          <a:p>
            <a:r>
              <a:rPr lang="en-US" altLang="zh-CN" sz="1100" dirty="0"/>
              <a:t>Epoch 20/20</a:t>
            </a:r>
          </a:p>
          <a:p>
            <a:r>
              <a:rPr lang="en-US" altLang="zh-CN" sz="1100" dirty="0"/>
              <a:t>9989/9989 [==============================] - 25s 3ms/step - loss: 1.4282 - accuracy: 0.4992 - </a:t>
            </a:r>
            <a:r>
              <a:rPr lang="en-US" altLang="zh-CN" sz="1100" dirty="0" err="1"/>
              <a:t>val_loss</a:t>
            </a:r>
            <a:r>
              <a:rPr lang="en-US" altLang="zh-CN" sz="1100" dirty="0"/>
              <a:t>: 5.4182 - </a:t>
            </a:r>
            <a:r>
              <a:rPr lang="en-US" altLang="zh-CN" sz="1100" dirty="0" err="1"/>
              <a:t>val_accuracy</a:t>
            </a:r>
            <a:r>
              <a:rPr lang="en-US" altLang="zh-CN" sz="1100" dirty="0"/>
              <a:t>: 0.1448</a:t>
            </a:r>
          </a:p>
        </p:txBody>
      </p:sp>
    </p:spTree>
    <p:extLst>
      <p:ext uri="{BB962C8B-B14F-4D97-AF65-F5344CB8AC3E}">
        <p14:creationId xmlns:p14="http://schemas.microsoft.com/office/powerpoint/2010/main" val="285835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8A80DCB-9E83-48EE-B2A8-63913093E0D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2800" b="1" dirty="0">
                <a:solidFill>
                  <a:schemeClr val="bg1"/>
                </a:solidFill>
                <a:latin typeface="Calibri Light" panose="020F0302020204030204" pitchFamily="34" charset="0"/>
                <a:cs typeface="Calibri Light" panose="020F0302020204030204" pitchFamily="34" charset="0"/>
              </a:rPr>
              <a:t>Audio result</a:t>
            </a:r>
            <a:endParaRPr lang="en-US" altLang="zh-CN" sz="2500" kern="1200" dirty="0">
              <a:solidFill>
                <a:schemeClr val="bg1"/>
              </a:solidFill>
            </a:endParaRPr>
          </a:p>
        </p:txBody>
      </p:sp>
      <p:sp>
        <p:nvSpPr>
          <p:cNvPr id="6" name="文本框 5">
            <a:extLst>
              <a:ext uri="{FF2B5EF4-FFF2-40B4-BE49-F238E27FC236}">
                <a16:creationId xmlns:a16="http://schemas.microsoft.com/office/drawing/2014/main" id="{D5873C04-2200-4ED9-B61F-F4323F0B4D95}"/>
              </a:ext>
            </a:extLst>
          </p:cNvPr>
          <p:cNvSpPr txBox="1"/>
          <p:nvPr/>
        </p:nvSpPr>
        <p:spPr>
          <a:xfrm>
            <a:off x="556532" y="1786467"/>
            <a:ext cx="4836580" cy="369332"/>
          </a:xfrm>
          <a:prstGeom prst="rect">
            <a:avLst/>
          </a:prstGeom>
          <a:noFill/>
        </p:spPr>
        <p:txBody>
          <a:bodyPr wrap="none" rtlCol="0">
            <a:spAutoFit/>
          </a:bodyPr>
          <a:lstStyle/>
          <a:p>
            <a:r>
              <a:rPr lang="zh-CN" altLang="en-US" dirty="0"/>
              <a:t>这部分出现了</a:t>
            </a:r>
            <a:r>
              <a:rPr lang="en-US" altLang="zh-CN" dirty="0"/>
              <a:t>loss=nan </a:t>
            </a:r>
            <a:r>
              <a:rPr lang="zh-CN" altLang="en-US" dirty="0"/>
              <a:t>的情况，还没有解决。</a:t>
            </a:r>
          </a:p>
        </p:txBody>
      </p:sp>
    </p:spTree>
    <p:extLst>
      <p:ext uri="{BB962C8B-B14F-4D97-AF65-F5344CB8AC3E}">
        <p14:creationId xmlns:p14="http://schemas.microsoft.com/office/powerpoint/2010/main" val="315802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8A80DCB-9E83-48EE-B2A8-63913093E0D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MFCC: Mel Frequency Cepstral Coefficients</a:t>
            </a:r>
            <a:endParaRPr lang="en-US" altLang="zh-CN" sz="2500" kern="1200"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14">
            <a:extLst>
              <a:ext uri="{FF2B5EF4-FFF2-40B4-BE49-F238E27FC236}">
                <a16:creationId xmlns:a16="http://schemas.microsoft.com/office/drawing/2014/main" id="{4E4DA389-DC0B-49DB-A313-EB7DA153443C}"/>
              </a:ext>
            </a:extLst>
          </p:cNvPr>
          <p:cNvSpPr>
            <a:spLocks noGrp="1"/>
          </p:cNvSpPr>
          <p:nvPr/>
        </p:nvSpPr>
        <p:spPr>
          <a:xfrm>
            <a:off x="665505" y="614581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9C45E1-D13A-4CC7-876E-9239C4FBC614}" type="slidenum">
              <a:rPr lang="zh-CN" altLang="en-US" smtClean="0">
                <a:latin typeface="微软雅黑" panose="020B0503020204020204" pitchFamily="34" charset="-122"/>
                <a:ea typeface="微软雅黑" panose="020B0503020204020204" pitchFamily="34" charset="-122"/>
              </a:rPr>
              <a:pPr/>
              <a:t>7</a:t>
            </a:fld>
            <a:endParaRPr lang="zh-CN" altLang="en-US" dirty="0">
              <a:latin typeface="微软雅黑" panose="020B0503020204020204" pitchFamily="34" charset="-122"/>
              <a:ea typeface="微软雅黑" panose="020B0503020204020204" pitchFamily="34" charset="-122"/>
            </a:endParaRPr>
          </a:p>
        </p:txBody>
      </p:sp>
      <p:pic>
        <p:nvPicPr>
          <p:cNvPr id="5" name="图片 4" descr="图片包含 文字, 地图&#10;&#10;已生成高可信度的说明">
            <a:extLst>
              <a:ext uri="{FF2B5EF4-FFF2-40B4-BE49-F238E27FC236}">
                <a16:creationId xmlns:a16="http://schemas.microsoft.com/office/drawing/2014/main" id="{FD2EB957-85DF-46C0-B1A5-A445D767C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18" y="3670738"/>
            <a:ext cx="3193211" cy="1454775"/>
          </a:xfrm>
          <a:prstGeom prst="rect">
            <a:avLst/>
          </a:prstGeom>
        </p:spPr>
      </p:pic>
      <p:pic>
        <p:nvPicPr>
          <p:cNvPr id="6" name="图片 5" descr="图片包含 屏幕截图&#10;&#10;已生成高可信度的说明">
            <a:extLst>
              <a:ext uri="{FF2B5EF4-FFF2-40B4-BE49-F238E27FC236}">
                <a16:creationId xmlns:a16="http://schemas.microsoft.com/office/drawing/2014/main" id="{D886EDF3-F2DA-4541-B4D0-89B0B6872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228" y="2767322"/>
            <a:ext cx="3193212" cy="1850843"/>
          </a:xfrm>
          <a:prstGeom prst="rect">
            <a:avLst/>
          </a:prstGeom>
        </p:spPr>
      </p:pic>
      <p:sp>
        <p:nvSpPr>
          <p:cNvPr id="7" name="文本框 9">
            <a:extLst>
              <a:ext uri="{FF2B5EF4-FFF2-40B4-BE49-F238E27FC236}">
                <a16:creationId xmlns:a16="http://schemas.microsoft.com/office/drawing/2014/main" id="{BB9BC39C-B616-4C4A-AF9C-7571948E1227}"/>
              </a:ext>
            </a:extLst>
          </p:cNvPr>
          <p:cNvSpPr txBox="1"/>
          <p:nvPr/>
        </p:nvSpPr>
        <p:spPr>
          <a:xfrm>
            <a:off x="4917322" y="3942644"/>
            <a:ext cx="646331"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accent2">
                    <a:lumMod val="50000"/>
                  </a:schemeClr>
                </a:solidFill>
                <a:latin typeface="微软雅黑" panose="020B0503020204020204" pitchFamily="34" charset="-122"/>
                <a:ea typeface="微软雅黑" panose="020B0503020204020204" pitchFamily="34" charset="-122"/>
              </a:rPr>
              <a:t>峰值</a:t>
            </a:r>
          </a:p>
        </p:txBody>
      </p:sp>
      <p:pic>
        <p:nvPicPr>
          <p:cNvPr id="8" name="图片 7" descr="图片包含 文字&#10;&#10;已生成极高可信度的说明">
            <a:extLst>
              <a:ext uri="{FF2B5EF4-FFF2-40B4-BE49-F238E27FC236}">
                <a16:creationId xmlns:a16="http://schemas.microsoft.com/office/drawing/2014/main" id="{D3A0791D-73EE-43E4-B89B-E1D730FEDA43}"/>
              </a:ext>
            </a:extLst>
          </p:cNvPr>
          <p:cNvPicPr>
            <a:picLocks noChangeAspect="1"/>
          </p:cNvPicPr>
          <p:nvPr/>
        </p:nvPicPr>
        <p:blipFill rotWithShape="1">
          <a:blip r:embed="rId4">
            <a:extLst>
              <a:ext uri="{28A0092B-C50C-407E-A947-70E740481C1C}">
                <a14:useLocalDpi xmlns:a14="http://schemas.microsoft.com/office/drawing/2010/main" val="0"/>
              </a:ext>
            </a:extLst>
          </a:blip>
          <a:srcRect t="34376"/>
          <a:stretch/>
        </p:blipFill>
        <p:spPr>
          <a:xfrm>
            <a:off x="7897439" y="1627907"/>
            <a:ext cx="3193211" cy="1664312"/>
          </a:xfrm>
          <a:prstGeom prst="rect">
            <a:avLst/>
          </a:prstGeom>
        </p:spPr>
      </p:pic>
      <p:sp>
        <p:nvSpPr>
          <p:cNvPr id="3" name="矩形 2">
            <a:extLst>
              <a:ext uri="{FF2B5EF4-FFF2-40B4-BE49-F238E27FC236}">
                <a16:creationId xmlns:a16="http://schemas.microsoft.com/office/drawing/2014/main" id="{E52A7573-7A4C-4FD5-839B-FD89F66F89EF}"/>
              </a:ext>
            </a:extLst>
          </p:cNvPr>
          <p:cNvSpPr/>
          <p:nvPr/>
        </p:nvSpPr>
        <p:spPr>
          <a:xfrm>
            <a:off x="853018" y="3239851"/>
            <a:ext cx="3145842" cy="430887"/>
          </a:xfrm>
          <a:prstGeom prst="rect">
            <a:avLst/>
          </a:prstGeom>
        </p:spPr>
        <p:txBody>
          <a:bodyPr wrap="square">
            <a:spAutoFit/>
          </a:bodyPr>
          <a:lstStyle/>
          <a:p>
            <a:r>
              <a:rPr lang="zh-CN" altLang="en-US" sz="1100" dirty="0">
                <a:solidFill>
                  <a:srgbClr val="4D4D4D"/>
                </a:solidFill>
                <a:latin typeface="微软雅黑" panose="020B0503020204020204" pitchFamily="34" charset="-122"/>
                <a:ea typeface="微软雅黑" panose="020B0503020204020204" pitchFamily="34" charset="-122"/>
              </a:rPr>
              <a:t>一段语音被分为很多帧，每帧语音都对应于一个频谱（通过短时</a:t>
            </a:r>
            <a:r>
              <a:rPr lang="en-US" altLang="zh-CN" sz="1100" dirty="0">
                <a:solidFill>
                  <a:srgbClr val="4D4D4D"/>
                </a:solidFill>
                <a:latin typeface="微软雅黑" panose="020B0503020204020204" pitchFamily="34" charset="-122"/>
                <a:ea typeface="微软雅黑" panose="020B0503020204020204" pitchFamily="34" charset="-122"/>
              </a:rPr>
              <a:t>FFT</a:t>
            </a:r>
            <a:r>
              <a:rPr lang="zh-CN" altLang="en-US" sz="1100" dirty="0">
                <a:solidFill>
                  <a:srgbClr val="4D4D4D"/>
                </a:solidFill>
                <a:latin typeface="微软雅黑" panose="020B0503020204020204" pitchFamily="34" charset="-122"/>
                <a:ea typeface="微软雅黑" panose="020B0503020204020204" pitchFamily="34" charset="-122"/>
              </a:rPr>
              <a:t>计算）</a:t>
            </a:r>
            <a:endParaRPr lang="zh-CN" altLang="en-US" sz="1100" dirty="0">
              <a:latin typeface="微软雅黑" panose="020B0503020204020204" pitchFamily="34" charset="-122"/>
              <a:ea typeface="微软雅黑" panose="020B0503020204020204" pitchFamily="34" charset="-122"/>
            </a:endParaRPr>
          </a:p>
        </p:txBody>
      </p:sp>
      <p:pic>
        <p:nvPicPr>
          <p:cNvPr id="13" name="图片 12" descr="图片包含 游戏机&#10;&#10;描述已自动生成">
            <a:extLst>
              <a:ext uri="{FF2B5EF4-FFF2-40B4-BE49-F238E27FC236}">
                <a16:creationId xmlns:a16="http://schemas.microsoft.com/office/drawing/2014/main" id="{37A85D0A-FC03-4880-A818-A54BC1386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018" y="1591037"/>
            <a:ext cx="3193211" cy="1642638"/>
          </a:xfrm>
          <a:prstGeom prst="rect">
            <a:avLst/>
          </a:prstGeom>
        </p:spPr>
      </p:pic>
      <p:sp>
        <p:nvSpPr>
          <p:cNvPr id="14" name="矩形 13">
            <a:extLst>
              <a:ext uri="{FF2B5EF4-FFF2-40B4-BE49-F238E27FC236}">
                <a16:creationId xmlns:a16="http://schemas.microsoft.com/office/drawing/2014/main" id="{4F14D28C-A534-4741-BBEE-07F233F7569E}"/>
              </a:ext>
            </a:extLst>
          </p:cNvPr>
          <p:cNvSpPr/>
          <p:nvPr/>
        </p:nvSpPr>
        <p:spPr>
          <a:xfrm>
            <a:off x="853018" y="5125513"/>
            <a:ext cx="3193211" cy="600164"/>
          </a:xfrm>
          <a:prstGeom prst="rect">
            <a:avLst/>
          </a:prstGeom>
        </p:spPr>
        <p:txBody>
          <a:bodyPr wrap="square">
            <a:spAutoFit/>
          </a:bodyPr>
          <a:lstStyle/>
          <a:p>
            <a:pPr marL="228600" indent="-228600">
              <a:buFont typeface="+mj-lt"/>
              <a:buAutoNum type="arabicPeriod"/>
            </a:pPr>
            <a:r>
              <a:rPr lang="zh-CN" altLang="en-US" sz="1100" dirty="0">
                <a:solidFill>
                  <a:srgbClr val="4D4D4D"/>
                </a:solidFill>
                <a:latin typeface="微软雅黑" panose="020B0503020204020204" pitchFamily="34" charset="-122"/>
                <a:ea typeface="微软雅黑" panose="020B0503020204020204" pitchFamily="34" charset="-122"/>
              </a:rPr>
              <a:t>先将其中一帧语音的频谱通过坐标表示出来</a:t>
            </a:r>
            <a:endParaRPr lang="en-US" altLang="zh-CN" sz="1100" dirty="0">
              <a:solidFill>
                <a:srgbClr val="4D4D4D"/>
              </a:solidFill>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100" dirty="0">
                <a:solidFill>
                  <a:srgbClr val="4D4D4D"/>
                </a:solidFill>
                <a:latin typeface="微软雅黑" panose="020B0503020204020204" pitchFamily="34" charset="-122"/>
                <a:ea typeface="微软雅黑" panose="020B0503020204020204" pitchFamily="34" charset="-122"/>
              </a:rPr>
              <a:t>将左边的频谱旋转</a:t>
            </a:r>
            <a:r>
              <a:rPr lang="en-US" altLang="zh-CN" sz="1100" dirty="0">
                <a:solidFill>
                  <a:srgbClr val="4D4D4D"/>
                </a:solidFill>
                <a:latin typeface="微软雅黑" panose="020B0503020204020204" pitchFamily="34" charset="-122"/>
                <a:ea typeface="微软雅黑" panose="020B0503020204020204" pitchFamily="34" charset="-122"/>
              </a:rPr>
              <a:t>90</a:t>
            </a:r>
            <a:r>
              <a:rPr lang="zh-CN" altLang="en-US" sz="1100" dirty="0">
                <a:solidFill>
                  <a:srgbClr val="4D4D4D"/>
                </a:solidFill>
                <a:latin typeface="微软雅黑" panose="020B0503020204020204" pitchFamily="34" charset="-122"/>
                <a:ea typeface="微软雅黑" panose="020B0503020204020204" pitchFamily="34" charset="-122"/>
              </a:rPr>
              <a:t>度</a:t>
            </a:r>
            <a:endParaRPr lang="en-US" altLang="zh-CN" sz="1100" dirty="0">
              <a:solidFill>
                <a:srgbClr val="4D4D4D"/>
              </a:solidFill>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100" dirty="0">
                <a:solidFill>
                  <a:srgbClr val="4D4D4D"/>
                </a:solidFill>
                <a:latin typeface="微软雅黑" panose="020B0503020204020204" pitchFamily="34" charset="-122"/>
                <a:ea typeface="微软雅黑" panose="020B0503020204020204" pitchFamily="34" charset="-122"/>
              </a:rPr>
              <a:t>把这些幅度映射到一个灰度级表示</a:t>
            </a:r>
          </a:p>
        </p:txBody>
      </p:sp>
      <p:pic>
        <p:nvPicPr>
          <p:cNvPr id="19" name="图片 18" descr="图片包含 游戏机&#10;&#10;描述已自动生成">
            <a:extLst>
              <a:ext uri="{FF2B5EF4-FFF2-40B4-BE49-F238E27FC236}">
                <a16:creationId xmlns:a16="http://schemas.microsoft.com/office/drawing/2014/main" id="{395C3717-917E-48D4-AA75-BB0399A38830}"/>
              </a:ext>
            </a:extLst>
          </p:cNvPr>
          <p:cNvPicPr>
            <a:picLocks noChangeAspect="1"/>
          </p:cNvPicPr>
          <p:nvPr/>
        </p:nvPicPr>
        <p:blipFill rotWithShape="1">
          <a:blip r:embed="rId6">
            <a:extLst>
              <a:ext uri="{28A0092B-C50C-407E-A947-70E740481C1C}">
                <a14:useLocalDpi xmlns:a14="http://schemas.microsoft.com/office/drawing/2010/main" val="0"/>
              </a:ext>
            </a:extLst>
          </a:blip>
          <a:srcRect t="65173"/>
          <a:stretch/>
        </p:blipFill>
        <p:spPr>
          <a:xfrm>
            <a:off x="4375229" y="1627907"/>
            <a:ext cx="3193211" cy="877805"/>
          </a:xfrm>
          <a:prstGeom prst="rect">
            <a:avLst/>
          </a:prstGeom>
        </p:spPr>
      </p:pic>
      <p:sp>
        <p:nvSpPr>
          <p:cNvPr id="20" name="矩形 19">
            <a:extLst>
              <a:ext uri="{FF2B5EF4-FFF2-40B4-BE49-F238E27FC236}">
                <a16:creationId xmlns:a16="http://schemas.microsoft.com/office/drawing/2014/main" id="{3A4FB470-31F6-412A-AED1-E974A030AAC3}"/>
              </a:ext>
            </a:extLst>
          </p:cNvPr>
          <p:cNvSpPr/>
          <p:nvPr/>
        </p:nvSpPr>
        <p:spPr>
          <a:xfrm>
            <a:off x="4375228" y="2505712"/>
            <a:ext cx="2159566" cy="261610"/>
          </a:xfrm>
          <a:prstGeom prst="rect">
            <a:avLst/>
          </a:prstGeom>
        </p:spPr>
        <p:txBody>
          <a:bodyPr wrap="none">
            <a:spAutoFit/>
          </a:bodyPr>
          <a:lstStyle/>
          <a:p>
            <a:r>
              <a:rPr lang="zh-CN" altLang="en-US" sz="1100" dirty="0">
                <a:solidFill>
                  <a:srgbClr val="4D4D4D"/>
                </a:solidFill>
                <a:latin typeface="微软雅黑" panose="020B0503020204020204" pitchFamily="34" charset="-122"/>
                <a:ea typeface="微软雅黑" panose="020B0503020204020204" pitchFamily="34" charset="-122"/>
              </a:rPr>
              <a:t>得到一个随着时间变化的频谱图</a:t>
            </a:r>
            <a:endParaRPr lang="zh-CN" altLang="en-US" sz="11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F1E5B5B3-DE96-4E7F-9762-B0B74195C929}"/>
              </a:ext>
            </a:extLst>
          </p:cNvPr>
          <p:cNvSpPr/>
          <p:nvPr/>
        </p:nvSpPr>
        <p:spPr>
          <a:xfrm>
            <a:off x="4375228" y="4619753"/>
            <a:ext cx="3193211" cy="430887"/>
          </a:xfrm>
          <a:prstGeom prst="rect">
            <a:avLst/>
          </a:prstGeom>
        </p:spPr>
        <p:txBody>
          <a:bodyPr wrap="square">
            <a:spAutoFit/>
          </a:bodyPr>
          <a:lstStyle/>
          <a:p>
            <a:r>
              <a:rPr lang="zh-CN" altLang="en-US" sz="1100" dirty="0">
                <a:solidFill>
                  <a:srgbClr val="4D4D4D"/>
                </a:solidFill>
                <a:latin typeface="微软雅黑" panose="020B0503020204020204" pitchFamily="34" charset="-122"/>
                <a:ea typeface="微软雅黑" panose="020B0503020204020204" pitchFamily="34" charset="-122"/>
              </a:rPr>
              <a:t>峰值（共振峰</a:t>
            </a:r>
            <a:r>
              <a:rPr lang="en-US" altLang="zh-CN" sz="1100" dirty="0">
                <a:solidFill>
                  <a:srgbClr val="4D4D4D"/>
                </a:solidFill>
                <a:latin typeface="微软雅黑" panose="020B0503020204020204" pitchFamily="34" charset="-122"/>
                <a:ea typeface="微软雅黑" panose="020B0503020204020204" pitchFamily="34" charset="-122"/>
              </a:rPr>
              <a:t>Format</a:t>
            </a:r>
            <a:r>
              <a:rPr lang="zh-CN" altLang="en-US" sz="1100" dirty="0">
                <a:solidFill>
                  <a:srgbClr val="4D4D4D"/>
                </a:solidFill>
                <a:latin typeface="微软雅黑" panose="020B0503020204020204" pitchFamily="34" charset="-122"/>
                <a:ea typeface="微软雅黑" panose="020B0503020204020204" pitchFamily="34" charset="-122"/>
              </a:rPr>
              <a:t>）表示语音的主要频率成分，携带了声音的辨识属性</a:t>
            </a:r>
            <a:endParaRPr lang="zh-CN" altLang="en-US" sz="11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5E7FCBCA-1318-464C-A9D5-CABD61CBE15D}"/>
              </a:ext>
            </a:extLst>
          </p:cNvPr>
          <p:cNvSpPr txBox="1"/>
          <p:nvPr/>
        </p:nvSpPr>
        <p:spPr>
          <a:xfrm>
            <a:off x="11127425" y="1901461"/>
            <a:ext cx="466794" cy="261610"/>
          </a:xfrm>
          <a:prstGeom prst="rect">
            <a:avLst/>
          </a:prstGeom>
          <a:noFill/>
        </p:spPr>
        <p:txBody>
          <a:bodyPr wrap="none" rtlCol="0">
            <a:spAutoFit/>
          </a:bodyPr>
          <a:lstStyle/>
          <a:p>
            <a:r>
              <a:rPr lang="zh-CN" altLang="en-US" sz="1100" dirty="0">
                <a:latin typeface="微软雅黑" panose="020B0503020204020204" pitchFamily="34" charset="-122"/>
                <a:ea typeface="微软雅黑" panose="020B0503020204020204" pitchFamily="34" charset="-122"/>
              </a:rPr>
              <a:t>包络</a:t>
            </a:r>
          </a:p>
        </p:txBody>
      </p:sp>
      <p:sp>
        <p:nvSpPr>
          <p:cNvPr id="23" name="文本框 22">
            <a:extLst>
              <a:ext uri="{FF2B5EF4-FFF2-40B4-BE49-F238E27FC236}">
                <a16:creationId xmlns:a16="http://schemas.microsoft.com/office/drawing/2014/main" id="{C567E7DB-7A23-41BD-AA3B-77F5431D34AD}"/>
              </a:ext>
            </a:extLst>
          </p:cNvPr>
          <p:cNvSpPr txBox="1"/>
          <p:nvPr/>
        </p:nvSpPr>
        <p:spPr>
          <a:xfrm>
            <a:off x="11127425" y="2627641"/>
            <a:ext cx="748923" cy="261610"/>
          </a:xfrm>
          <a:prstGeom prst="rect">
            <a:avLst/>
          </a:prstGeom>
          <a:noFill/>
        </p:spPr>
        <p:txBody>
          <a:bodyPr wrap="none" rtlCol="0">
            <a:spAutoFit/>
          </a:bodyPr>
          <a:lstStyle/>
          <a:p>
            <a:r>
              <a:rPr lang="zh-CN" altLang="en-US" sz="1100" dirty="0">
                <a:latin typeface="微软雅黑" panose="020B0503020204020204" pitchFamily="34" charset="-122"/>
                <a:ea typeface="微软雅黑" panose="020B0503020204020204" pitchFamily="34" charset="-122"/>
              </a:rPr>
              <a:t>频谱细节</a:t>
            </a:r>
          </a:p>
        </p:txBody>
      </p:sp>
      <p:pic>
        <p:nvPicPr>
          <p:cNvPr id="24" name="图片 23" descr="图片包含 文字&#10;&#10;已生成极高可信度的说明">
            <a:extLst>
              <a:ext uri="{FF2B5EF4-FFF2-40B4-BE49-F238E27FC236}">
                <a16:creationId xmlns:a16="http://schemas.microsoft.com/office/drawing/2014/main" id="{CB511AB8-A021-4390-B693-6F3CF212AC8B}"/>
              </a:ext>
            </a:extLst>
          </p:cNvPr>
          <p:cNvPicPr>
            <a:picLocks noChangeAspect="1"/>
          </p:cNvPicPr>
          <p:nvPr/>
        </p:nvPicPr>
        <p:blipFill rotWithShape="1">
          <a:blip r:embed="rId4">
            <a:extLst>
              <a:ext uri="{28A0092B-C50C-407E-A947-70E740481C1C}">
                <a14:useLocalDpi xmlns:a14="http://schemas.microsoft.com/office/drawing/2010/main" val="0"/>
              </a:ext>
            </a:extLst>
          </a:blip>
          <a:srcRect b="65388"/>
          <a:stretch/>
        </p:blipFill>
        <p:spPr>
          <a:xfrm>
            <a:off x="4375228" y="5050640"/>
            <a:ext cx="3193211" cy="877805"/>
          </a:xfrm>
          <a:prstGeom prst="rect">
            <a:avLst/>
          </a:prstGeom>
        </p:spPr>
      </p:pic>
      <p:sp>
        <p:nvSpPr>
          <p:cNvPr id="25" name="矩形 24">
            <a:extLst>
              <a:ext uri="{FF2B5EF4-FFF2-40B4-BE49-F238E27FC236}">
                <a16:creationId xmlns:a16="http://schemas.microsoft.com/office/drawing/2014/main" id="{01A18C7C-62CA-4DE9-9C56-61776CAAACF6}"/>
              </a:ext>
            </a:extLst>
          </p:cNvPr>
          <p:cNvSpPr/>
          <p:nvPr/>
        </p:nvSpPr>
        <p:spPr>
          <a:xfrm>
            <a:off x="4272636" y="5928445"/>
            <a:ext cx="3295803" cy="600164"/>
          </a:xfrm>
          <a:prstGeom prst="rect">
            <a:avLst/>
          </a:prstGeom>
        </p:spPr>
        <p:txBody>
          <a:bodyPr wrap="square">
            <a:spAutoFit/>
          </a:bodyPr>
          <a:lstStyle/>
          <a:p>
            <a:r>
              <a:rPr lang="zh-CN" altLang="en-US" sz="1100" dirty="0">
                <a:solidFill>
                  <a:srgbClr val="4D4D4D"/>
                </a:solidFill>
                <a:latin typeface="微软雅黑" panose="020B0503020204020204" pitchFamily="34" charset="-122"/>
                <a:ea typeface="微软雅黑" panose="020B0503020204020204" pitchFamily="34" charset="-122"/>
              </a:rPr>
              <a:t>提取共振峰点得到频谱包络（</a:t>
            </a:r>
            <a:r>
              <a:rPr lang="en-US" altLang="zh-CN" sz="1100" dirty="0">
                <a:solidFill>
                  <a:srgbClr val="4D4D4D"/>
                </a:solidFill>
                <a:latin typeface="微软雅黑" panose="020B0503020204020204" pitchFamily="34" charset="-122"/>
                <a:ea typeface="微软雅黑" panose="020B0503020204020204" pitchFamily="34" charset="-122"/>
              </a:rPr>
              <a:t>Spectral Envelope</a:t>
            </a:r>
            <a:r>
              <a:rPr lang="zh-CN" altLang="en-US" sz="1100" dirty="0">
                <a:solidFill>
                  <a:srgbClr val="4D4D4D"/>
                </a:solidFill>
                <a:latin typeface="微软雅黑" panose="020B0503020204020204" pitchFamily="34" charset="-122"/>
                <a:ea typeface="微软雅黑" panose="020B0503020204020204" pitchFamily="34" charset="-122"/>
              </a:rPr>
              <a:t>）</a:t>
            </a:r>
            <a:endParaRPr lang="en-US" altLang="zh-CN" sz="1100" dirty="0">
              <a:solidFill>
                <a:srgbClr val="4D4D4D"/>
              </a:solidFill>
              <a:latin typeface="微软雅黑" panose="020B0503020204020204" pitchFamily="34" charset="-122"/>
              <a:ea typeface="微软雅黑" panose="020B0503020204020204" pitchFamily="34" charset="-122"/>
            </a:endParaRPr>
          </a:p>
          <a:p>
            <a:r>
              <a:rPr lang="zh-CN" altLang="en-US" sz="1100" dirty="0">
                <a:solidFill>
                  <a:srgbClr val="4D4D4D"/>
                </a:solidFill>
                <a:latin typeface="微软雅黑" panose="020B0503020204020204" pitchFamily="34" charset="-122"/>
                <a:ea typeface="微软雅黑" panose="020B0503020204020204" pitchFamily="34" charset="-122"/>
              </a:rPr>
              <a:t>频谱曲线去掉包络曲线得到频谱细节（</a:t>
            </a:r>
            <a:r>
              <a:rPr lang="en-US" altLang="zh-CN" sz="1100" dirty="0">
                <a:solidFill>
                  <a:srgbClr val="4D4D4D"/>
                </a:solidFill>
                <a:latin typeface="微软雅黑" panose="020B0503020204020204" pitchFamily="34" charset="-122"/>
                <a:ea typeface="微软雅黑" panose="020B0503020204020204" pitchFamily="34" charset="-122"/>
              </a:rPr>
              <a:t>Spectral details</a:t>
            </a:r>
            <a:r>
              <a:rPr lang="zh-CN" altLang="en-US" sz="1100" dirty="0">
                <a:solidFill>
                  <a:srgbClr val="4D4D4D"/>
                </a:solidFill>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835AC03-52C4-40D7-9B9C-8253EF511FC6}"/>
              </a:ext>
            </a:extLst>
          </p:cNvPr>
          <p:cNvSpPr/>
          <p:nvPr/>
        </p:nvSpPr>
        <p:spPr>
          <a:xfrm>
            <a:off x="7897438" y="3293668"/>
            <a:ext cx="3951306" cy="261610"/>
          </a:xfrm>
          <a:prstGeom prst="rect">
            <a:avLst/>
          </a:prstGeom>
        </p:spPr>
        <p:txBody>
          <a:bodyPr wrap="square">
            <a:spAutoFit/>
          </a:bodyPr>
          <a:lstStyle/>
          <a:p>
            <a:r>
              <a:rPr lang="en-US" altLang="zh-CN" sz="1100" dirty="0">
                <a:solidFill>
                  <a:srgbClr val="4D4D4D"/>
                </a:solidFill>
                <a:latin typeface="微软雅黑" panose="020B0503020204020204" pitchFamily="34" charset="-122"/>
                <a:ea typeface="微软雅黑" panose="020B0503020204020204" pitchFamily="34" charset="-122"/>
              </a:rPr>
              <a:t>h[k]</a:t>
            </a:r>
            <a:r>
              <a:rPr lang="zh-CN" altLang="en-US" sz="1100" dirty="0">
                <a:solidFill>
                  <a:srgbClr val="4D4D4D"/>
                </a:solidFill>
                <a:latin typeface="微软雅黑" panose="020B0503020204020204" pitchFamily="34" charset="-122"/>
                <a:ea typeface="微软雅黑" panose="020B0503020204020204" pitchFamily="34" charset="-122"/>
              </a:rPr>
              <a:t>描述了频谱的包络，它在语音识别中被广泛用于描述特征</a:t>
            </a:r>
            <a:endParaRPr lang="zh-CN" altLang="en-US" sz="1100" dirty="0">
              <a:latin typeface="微软雅黑" panose="020B0503020204020204" pitchFamily="34" charset="-122"/>
              <a:ea typeface="微软雅黑" panose="020B0503020204020204" pitchFamily="34" charset="-122"/>
            </a:endParaRPr>
          </a:p>
        </p:txBody>
      </p:sp>
      <p:pic>
        <p:nvPicPr>
          <p:cNvPr id="28" name="图片 27" descr="图片包含 游戏机, 画&#10;&#10;描述已自动生成">
            <a:extLst>
              <a:ext uri="{FF2B5EF4-FFF2-40B4-BE49-F238E27FC236}">
                <a16:creationId xmlns:a16="http://schemas.microsoft.com/office/drawing/2014/main" id="{5D533E42-34AC-40C1-8E6A-36ADF807CF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7437" y="3555278"/>
            <a:ext cx="3193211" cy="1905365"/>
          </a:xfrm>
          <a:prstGeom prst="rect">
            <a:avLst/>
          </a:prstGeom>
        </p:spPr>
      </p:pic>
      <p:sp>
        <p:nvSpPr>
          <p:cNvPr id="29" name="矩形 28">
            <a:extLst>
              <a:ext uri="{FF2B5EF4-FFF2-40B4-BE49-F238E27FC236}">
                <a16:creationId xmlns:a16="http://schemas.microsoft.com/office/drawing/2014/main" id="{CAA513ED-8C5E-435A-AA7B-AB7A178E6888}"/>
              </a:ext>
            </a:extLst>
          </p:cNvPr>
          <p:cNvSpPr/>
          <p:nvPr/>
        </p:nvSpPr>
        <p:spPr>
          <a:xfrm>
            <a:off x="7965299" y="5456588"/>
            <a:ext cx="3911049" cy="1107996"/>
          </a:xfrm>
          <a:prstGeom prst="rect">
            <a:avLst/>
          </a:prstGeom>
        </p:spPr>
        <p:txBody>
          <a:bodyPr wrap="square">
            <a:spAutoFit/>
          </a:bodyPr>
          <a:lstStyle/>
          <a:p>
            <a:r>
              <a:rPr lang="en-US" altLang="zh-CN" sz="1100" dirty="0">
                <a:solidFill>
                  <a:srgbClr val="4D4D4D"/>
                </a:solidFill>
                <a:latin typeface="微软雅黑" panose="020B0503020204020204" pitchFamily="34" charset="-122"/>
                <a:ea typeface="微软雅黑" panose="020B0503020204020204" pitchFamily="34" charset="-122"/>
              </a:rPr>
              <a:t>Mel</a:t>
            </a:r>
            <a:r>
              <a:rPr lang="zh-CN" altLang="en-US" sz="1100" dirty="0">
                <a:solidFill>
                  <a:srgbClr val="4D4D4D"/>
                </a:solidFill>
                <a:latin typeface="微软雅黑" panose="020B0503020204020204" pitchFamily="34" charset="-122"/>
                <a:ea typeface="微软雅黑" panose="020B0503020204020204" pitchFamily="34" charset="-122"/>
              </a:rPr>
              <a:t>频率分析基于人类听觉感知实验，实验观测发现人耳就像一个滤波器组一样，它只关注某些特定的频率分量（人的听觉对频率是有选择性的）</a:t>
            </a:r>
            <a:endParaRPr lang="en-US" altLang="zh-CN" sz="1100" dirty="0">
              <a:solidFill>
                <a:srgbClr val="4D4D4D"/>
              </a:solidFill>
              <a:latin typeface="微软雅黑" panose="020B0503020204020204" pitchFamily="34" charset="-122"/>
              <a:ea typeface="微软雅黑" panose="020B0503020204020204" pitchFamily="34" charset="-122"/>
            </a:endParaRPr>
          </a:p>
          <a:p>
            <a:r>
              <a:rPr lang="zh-CN" altLang="en-US" sz="1100" dirty="0">
                <a:solidFill>
                  <a:srgbClr val="4D4D4D"/>
                </a:solidFill>
                <a:latin typeface="微软雅黑" panose="020B0503020204020204" pitchFamily="34" charset="-122"/>
                <a:ea typeface="微软雅黑" panose="020B0503020204020204" pitchFamily="34" charset="-122"/>
              </a:rPr>
              <a:t>梅尔频率倒谱系数（</a:t>
            </a:r>
            <a:r>
              <a:rPr lang="en-US" altLang="zh-CN" sz="1100" dirty="0">
                <a:solidFill>
                  <a:srgbClr val="4D4D4D"/>
                </a:solidFill>
                <a:latin typeface="微软雅黑" panose="020B0503020204020204" pitchFamily="34" charset="-122"/>
                <a:ea typeface="微软雅黑" panose="020B0503020204020204" pitchFamily="34" charset="-122"/>
              </a:rPr>
              <a:t>MFCC</a:t>
            </a:r>
            <a:r>
              <a:rPr lang="zh-CN" altLang="en-US" sz="1100" dirty="0">
                <a:solidFill>
                  <a:srgbClr val="4D4D4D"/>
                </a:solidFill>
                <a:latin typeface="微软雅黑" panose="020B0503020204020204" pitchFamily="34" charset="-122"/>
                <a:ea typeface="微软雅黑" panose="020B0503020204020204" pitchFamily="34" charset="-122"/>
              </a:rPr>
              <a:t>）考虑到了人类的听觉特征，先将线性频谱映射到基于听觉感知的</a:t>
            </a:r>
            <a:r>
              <a:rPr lang="en-US" altLang="zh-CN" sz="1100" dirty="0">
                <a:solidFill>
                  <a:srgbClr val="4D4D4D"/>
                </a:solidFill>
                <a:latin typeface="微软雅黑" panose="020B0503020204020204" pitchFamily="34" charset="-122"/>
                <a:ea typeface="微软雅黑" panose="020B0503020204020204" pitchFamily="34" charset="-122"/>
              </a:rPr>
              <a:t>Mel</a:t>
            </a:r>
            <a:r>
              <a:rPr lang="zh-CN" altLang="en-US" sz="1100" dirty="0">
                <a:solidFill>
                  <a:srgbClr val="4D4D4D"/>
                </a:solidFill>
                <a:latin typeface="微软雅黑" panose="020B0503020204020204" pitchFamily="34" charset="-122"/>
                <a:ea typeface="微软雅黑" panose="020B0503020204020204" pitchFamily="34" charset="-122"/>
              </a:rPr>
              <a:t>非线性频谱中，然后转换到倒谱上。</a:t>
            </a:r>
            <a:endParaRPr lang="zh-CN" altLang="en-US" sz="11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2A8166D-9554-4B6B-98F9-A7A420B45F72}"/>
              </a:ext>
            </a:extLst>
          </p:cNvPr>
          <p:cNvSpPr txBox="1"/>
          <p:nvPr/>
        </p:nvSpPr>
        <p:spPr>
          <a:xfrm>
            <a:off x="10277746" y="4954703"/>
            <a:ext cx="492443" cy="369332"/>
          </a:xfrm>
          <a:prstGeom prst="rect">
            <a:avLst/>
          </a:prstGeom>
          <a:noFill/>
        </p:spPr>
        <p:txBody>
          <a:bodyPr wrap="none" rtlCol="0">
            <a:spAutoFit/>
          </a:bodyPr>
          <a:lstStyle/>
          <a:p>
            <a:r>
              <a:rPr lang="en-US" altLang="zh-CN" b="1" dirty="0">
                <a:solidFill>
                  <a:schemeClr val="accent2">
                    <a:lumMod val="50000"/>
                  </a:schemeClr>
                </a:solidFill>
                <a:latin typeface="微软雅黑" panose="020B0503020204020204" pitchFamily="34" charset="-122"/>
                <a:ea typeface="微软雅黑" panose="020B0503020204020204" pitchFamily="34" charset="-122"/>
              </a:rPr>
              <a:t>Hz</a:t>
            </a:r>
            <a:endParaRPr lang="zh-CN" altLang="en-US"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25FE4F96-F1A4-426B-9E63-154E32383830}"/>
              </a:ext>
            </a:extLst>
          </p:cNvPr>
          <p:cNvSpPr txBox="1"/>
          <p:nvPr/>
        </p:nvSpPr>
        <p:spPr>
          <a:xfrm>
            <a:off x="8174390" y="3553250"/>
            <a:ext cx="625492" cy="369332"/>
          </a:xfrm>
          <a:prstGeom prst="rect">
            <a:avLst/>
          </a:prstGeom>
          <a:noFill/>
        </p:spPr>
        <p:txBody>
          <a:bodyPr wrap="none" rtlCol="0">
            <a:spAutoFit/>
          </a:bodyPr>
          <a:lstStyle/>
          <a:p>
            <a:r>
              <a:rPr lang="en-US" altLang="zh-CN" b="1" dirty="0">
                <a:solidFill>
                  <a:schemeClr val="accent2">
                    <a:lumMod val="50000"/>
                  </a:schemeClr>
                </a:solidFill>
                <a:latin typeface="微软雅黑" panose="020B0503020204020204" pitchFamily="34" charset="-122"/>
                <a:ea typeface="微软雅黑" panose="020B0503020204020204" pitchFamily="34" charset="-122"/>
              </a:rPr>
              <a:t>Mel</a:t>
            </a:r>
            <a:endParaRPr lang="zh-CN" altLang="en-US"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E3EA3200-D83B-491F-94D4-02C9B9B21808}"/>
              </a:ext>
            </a:extLst>
          </p:cNvPr>
          <p:cNvSpPr/>
          <p:nvPr/>
        </p:nvSpPr>
        <p:spPr>
          <a:xfrm>
            <a:off x="0" y="6488668"/>
            <a:ext cx="5575565" cy="369332"/>
          </a:xfrm>
          <a:prstGeom prst="rect">
            <a:avLst/>
          </a:prstGeom>
        </p:spPr>
        <p:txBody>
          <a:bodyPr wrap="none">
            <a:spAutoFit/>
          </a:bodyPr>
          <a:lstStyle/>
          <a:p>
            <a:r>
              <a:rPr lang="en-US" altLang="zh-CN" dirty="0">
                <a:hlinkClick r:id="rId8"/>
              </a:rPr>
              <a:t>https://blog.csdn.net/zouxy09/article/details/9156785/</a:t>
            </a:r>
            <a:endParaRPr lang="zh-CN" altLang="en-US" dirty="0"/>
          </a:p>
        </p:txBody>
      </p:sp>
    </p:spTree>
    <p:extLst>
      <p:ext uri="{BB962C8B-B14F-4D97-AF65-F5344CB8AC3E}">
        <p14:creationId xmlns:p14="http://schemas.microsoft.com/office/powerpoint/2010/main" val="3014618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8A80DCB-9E83-48EE-B2A8-63913093E0D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2800" b="1" dirty="0">
                <a:solidFill>
                  <a:schemeClr val="bg1"/>
                </a:solidFill>
                <a:latin typeface="Calibri Light" panose="020F0302020204030204" pitchFamily="34" charset="0"/>
                <a:cs typeface="Calibri Light" panose="020F0302020204030204" pitchFamily="34" charset="0"/>
              </a:rPr>
              <a:t>MFCC: Mel Frequency Cepstral Coefficients</a:t>
            </a:r>
            <a:endParaRPr lang="en-US" altLang="zh-CN" sz="2500" kern="1200" dirty="0">
              <a:solidFill>
                <a:schemeClr val="bg1"/>
              </a:solidFill>
            </a:endParaRPr>
          </a:p>
        </p:txBody>
      </p:sp>
      <p:sp>
        <p:nvSpPr>
          <p:cNvPr id="9" name="文本框 12">
            <a:extLst>
              <a:ext uri="{FF2B5EF4-FFF2-40B4-BE49-F238E27FC236}">
                <a16:creationId xmlns:a16="http://schemas.microsoft.com/office/drawing/2014/main" id="{6A7AE0FA-98D6-41CB-8434-B64C1B7ACC59}"/>
              </a:ext>
            </a:extLst>
          </p:cNvPr>
          <p:cNvSpPr txBox="1"/>
          <p:nvPr/>
        </p:nvSpPr>
        <p:spPr>
          <a:xfrm>
            <a:off x="866116" y="1943411"/>
            <a:ext cx="5977038" cy="33650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200" dirty="0"/>
              <a:t>计算过程：</a:t>
            </a:r>
            <a:endParaRPr lang="en-US" altLang="zh-CN" sz="1200" dirty="0"/>
          </a:p>
          <a:p>
            <a:pPr>
              <a:lnSpc>
                <a:spcPct val="200000"/>
              </a:lnSpc>
            </a:pPr>
            <a:r>
              <a:rPr lang="en-US" altLang="zh-CN" sz="1200" dirty="0"/>
              <a:t>1</a:t>
            </a:r>
            <a:r>
              <a:rPr lang="zh-CN" altLang="en-US" sz="1200" dirty="0"/>
              <a:t>）将原语音信号先进行预加重、分帧和加窗</a:t>
            </a:r>
            <a:endParaRPr lang="en-US" altLang="zh-CN" sz="1200" dirty="0"/>
          </a:p>
          <a:p>
            <a:pPr>
              <a:lnSpc>
                <a:spcPct val="200000"/>
              </a:lnSpc>
            </a:pPr>
            <a:r>
              <a:rPr lang="en-US" altLang="zh-CN" sz="1200" dirty="0"/>
              <a:t>2</a:t>
            </a:r>
            <a:r>
              <a:rPr lang="zh-CN" altLang="en-US" sz="1200" dirty="0"/>
              <a:t>）对每一个短时分析窗，通过</a:t>
            </a:r>
            <a:r>
              <a:rPr lang="en-US" altLang="zh-CN" sz="1200" dirty="0"/>
              <a:t>FFT</a:t>
            </a:r>
            <a:r>
              <a:rPr lang="zh-CN" altLang="en-US" sz="1200" dirty="0"/>
              <a:t>得到对应的频谱：</a:t>
            </a:r>
            <a:r>
              <a:rPr lang="en-US" altLang="zh-CN" sz="1200" dirty="0"/>
              <a:t>X[k]=H[k]E[k]</a:t>
            </a:r>
            <a:r>
              <a:rPr lang="zh-CN" altLang="en-US" sz="1200" dirty="0"/>
              <a:t>；</a:t>
            </a:r>
            <a:endParaRPr lang="en-US" altLang="zh-CN" sz="1200" dirty="0"/>
          </a:p>
          <a:p>
            <a:pPr>
              <a:lnSpc>
                <a:spcPct val="200000"/>
              </a:lnSpc>
            </a:pPr>
            <a:r>
              <a:rPr lang="en-US" altLang="zh-CN" sz="1200" dirty="0"/>
              <a:t>	</a:t>
            </a:r>
            <a:r>
              <a:rPr lang="zh-CN" altLang="en-US" sz="1200" dirty="0"/>
              <a:t>只考虑幅度：</a:t>
            </a:r>
            <a:r>
              <a:rPr lang="en-US" altLang="zh-CN" sz="1200" dirty="0"/>
              <a:t>|X[k] |=|H[k]||E[k] |</a:t>
            </a:r>
            <a:r>
              <a:rPr lang="zh-CN" altLang="en-US" sz="1200" dirty="0"/>
              <a:t>；</a:t>
            </a:r>
            <a:endParaRPr lang="en-US" altLang="zh-CN" sz="1200" dirty="0"/>
          </a:p>
          <a:p>
            <a:pPr>
              <a:lnSpc>
                <a:spcPct val="200000"/>
              </a:lnSpc>
            </a:pPr>
            <a:r>
              <a:rPr lang="en-US" altLang="zh-CN" sz="1200" dirty="0"/>
              <a:t>3</a:t>
            </a:r>
            <a:r>
              <a:rPr lang="zh-CN" altLang="en-US" sz="1200" dirty="0"/>
              <a:t>）通过</a:t>
            </a:r>
            <a:r>
              <a:rPr lang="en-US" altLang="zh-CN" sz="1200" dirty="0"/>
              <a:t>Mel</a:t>
            </a:r>
            <a:r>
              <a:rPr lang="zh-CN" altLang="en-US" sz="1200" dirty="0"/>
              <a:t>滤波器组得到</a:t>
            </a:r>
            <a:r>
              <a:rPr lang="en-US" altLang="zh-CN" sz="1200" dirty="0"/>
              <a:t>Mel</a:t>
            </a:r>
            <a:r>
              <a:rPr lang="zh-CN" altLang="en-US" sz="1200" dirty="0"/>
              <a:t>频谱</a:t>
            </a:r>
            <a:endParaRPr lang="en-US" altLang="zh-CN" sz="1200" dirty="0"/>
          </a:p>
          <a:p>
            <a:pPr>
              <a:lnSpc>
                <a:spcPct val="200000"/>
              </a:lnSpc>
            </a:pPr>
            <a:r>
              <a:rPr lang="en-US" altLang="zh-CN" sz="1200" dirty="0"/>
              <a:t>4</a:t>
            </a:r>
            <a:r>
              <a:rPr lang="zh-CN" altLang="en-US" sz="1200" dirty="0"/>
              <a:t>）在</a:t>
            </a:r>
            <a:r>
              <a:rPr lang="en-US" altLang="zh-CN" sz="1200" dirty="0"/>
              <a:t>Mel</a:t>
            </a:r>
            <a:r>
              <a:rPr lang="zh-CN" altLang="en-US" sz="1200" dirty="0"/>
              <a:t>频谱上面进行倒谱分析：</a:t>
            </a:r>
            <a:endParaRPr lang="en-US" altLang="zh-CN" sz="1200" dirty="0"/>
          </a:p>
          <a:p>
            <a:pPr>
              <a:lnSpc>
                <a:spcPct val="200000"/>
              </a:lnSpc>
            </a:pPr>
            <a:r>
              <a:rPr lang="en-US" altLang="zh-CN" sz="1200" dirty="0"/>
              <a:t>	</a:t>
            </a:r>
            <a:r>
              <a:rPr lang="zh-CN" altLang="en-US" sz="1200" dirty="0"/>
              <a:t>两边取对数：</a:t>
            </a:r>
            <a:r>
              <a:rPr lang="en-US" altLang="zh-CN" sz="1200" dirty="0"/>
              <a:t>log||X[k] ||= log ||H[k] ||+ log ||E[k] ||</a:t>
            </a:r>
            <a:r>
              <a:rPr lang="zh-CN" altLang="en-US" sz="1200" dirty="0"/>
              <a:t>。</a:t>
            </a:r>
            <a:endParaRPr lang="en-US" altLang="zh-CN" sz="1200" dirty="0"/>
          </a:p>
          <a:p>
            <a:pPr>
              <a:lnSpc>
                <a:spcPct val="200000"/>
              </a:lnSpc>
            </a:pPr>
            <a:r>
              <a:rPr lang="en-US" altLang="zh-CN" sz="1200" dirty="0"/>
              <a:t>	</a:t>
            </a:r>
            <a:r>
              <a:rPr lang="zh-CN" altLang="en-US" sz="1200" dirty="0"/>
              <a:t>两边取逆傅里叶变换：</a:t>
            </a:r>
            <a:r>
              <a:rPr lang="en-US" altLang="zh-CN" sz="1200" dirty="0"/>
              <a:t>x[k]=h[k]+e[k]</a:t>
            </a:r>
            <a:r>
              <a:rPr lang="zh-CN" altLang="en-US" sz="1200" dirty="0"/>
              <a:t>，通过</a:t>
            </a:r>
            <a:r>
              <a:rPr lang="en-US" altLang="zh-CN" sz="1200" dirty="0"/>
              <a:t>DCT</a:t>
            </a:r>
            <a:r>
              <a:rPr lang="zh-CN" altLang="en-US" sz="1200" dirty="0"/>
              <a:t>离散余弦变换来实现，取</a:t>
            </a:r>
            <a:r>
              <a:rPr lang="en-US" altLang="zh-CN" sz="1200" dirty="0"/>
              <a:t>DCT</a:t>
            </a:r>
            <a:r>
              <a:rPr lang="zh-CN" altLang="en-US" sz="1200" dirty="0"/>
              <a:t>后的第</a:t>
            </a:r>
            <a:r>
              <a:rPr lang="en-US" altLang="zh-CN" sz="1200" dirty="0"/>
              <a:t>2</a:t>
            </a:r>
            <a:r>
              <a:rPr lang="zh-CN" altLang="en-US" sz="1200" dirty="0"/>
              <a:t>个到第</a:t>
            </a:r>
            <a:r>
              <a:rPr lang="en-US" altLang="zh-CN" sz="1200" dirty="0"/>
              <a:t>13</a:t>
            </a:r>
            <a:r>
              <a:rPr lang="zh-CN" altLang="en-US" sz="1200" dirty="0"/>
              <a:t>个系数作为</a:t>
            </a:r>
            <a:r>
              <a:rPr lang="en-US" altLang="zh-CN" sz="1200" dirty="0"/>
              <a:t>MFCC</a:t>
            </a:r>
            <a:r>
              <a:rPr lang="zh-CN" altLang="en-US" sz="1200" dirty="0"/>
              <a:t>系数。</a:t>
            </a:r>
          </a:p>
        </p:txBody>
      </p:sp>
      <p:pic>
        <p:nvPicPr>
          <p:cNvPr id="10" name="图片 9">
            <a:extLst>
              <a:ext uri="{FF2B5EF4-FFF2-40B4-BE49-F238E27FC236}">
                <a16:creationId xmlns:a16="http://schemas.microsoft.com/office/drawing/2014/main" id="{89792976-3E10-4DFE-9B43-6630843D7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4818" y="3586791"/>
            <a:ext cx="1876769" cy="212399"/>
          </a:xfrm>
          <a:prstGeom prst="rect">
            <a:avLst/>
          </a:prstGeom>
        </p:spPr>
      </p:pic>
      <p:pic>
        <p:nvPicPr>
          <p:cNvPr id="15" name="图片 14" descr="手机屏幕截图&#10;&#10;描述已自动生成">
            <a:extLst>
              <a:ext uri="{FF2B5EF4-FFF2-40B4-BE49-F238E27FC236}">
                <a16:creationId xmlns:a16="http://schemas.microsoft.com/office/drawing/2014/main" id="{2DCF07F6-C570-4EFA-AECE-3C6C70AD2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686" y="2061768"/>
            <a:ext cx="4248198" cy="3497706"/>
          </a:xfrm>
          <a:prstGeom prst="rect">
            <a:avLst/>
          </a:prstGeom>
        </p:spPr>
      </p:pic>
      <p:sp>
        <p:nvSpPr>
          <p:cNvPr id="27" name="矩形 26">
            <a:extLst>
              <a:ext uri="{FF2B5EF4-FFF2-40B4-BE49-F238E27FC236}">
                <a16:creationId xmlns:a16="http://schemas.microsoft.com/office/drawing/2014/main" id="{531219E2-5270-4917-88E0-190A301B668A}"/>
              </a:ext>
            </a:extLst>
          </p:cNvPr>
          <p:cNvSpPr/>
          <p:nvPr/>
        </p:nvSpPr>
        <p:spPr>
          <a:xfrm>
            <a:off x="0" y="6488668"/>
            <a:ext cx="5575565" cy="369332"/>
          </a:xfrm>
          <a:prstGeom prst="rect">
            <a:avLst/>
          </a:prstGeom>
        </p:spPr>
        <p:txBody>
          <a:bodyPr wrap="none">
            <a:spAutoFit/>
          </a:bodyPr>
          <a:lstStyle/>
          <a:p>
            <a:r>
              <a:rPr lang="en-US" altLang="zh-CN" dirty="0">
                <a:hlinkClick r:id="rId4"/>
              </a:rPr>
              <a:t>https://blog.csdn.net/zouxy09/article/details/9156785/</a:t>
            </a:r>
            <a:endParaRPr lang="zh-CN" altLang="en-US" dirty="0"/>
          </a:p>
        </p:txBody>
      </p:sp>
    </p:spTree>
    <p:extLst>
      <p:ext uri="{BB962C8B-B14F-4D97-AF65-F5344CB8AC3E}">
        <p14:creationId xmlns:p14="http://schemas.microsoft.com/office/powerpoint/2010/main" val="2675090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DBD4A-FE42-4EC9-A795-A4BBAA86B99A}"/>
              </a:ext>
            </a:extLst>
          </p:cNvPr>
          <p:cNvSpPr>
            <a:spLocks noGrp="1"/>
          </p:cNvSpPr>
          <p:nvPr>
            <p:ph type="ctrTitle"/>
          </p:nvPr>
        </p:nvSpPr>
        <p:spPr/>
        <p:txBody>
          <a:bodyPr/>
          <a:lstStyle/>
          <a:p>
            <a:r>
              <a:rPr lang="en-US" altLang="zh-CN" b="1" dirty="0"/>
              <a:t>GloVe: Global Vectors for Word Representation</a:t>
            </a:r>
          </a:p>
        </p:txBody>
      </p:sp>
      <p:sp>
        <p:nvSpPr>
          <p:cNvPr id="3" name="副标题 2">
            <a:extLst>
              <a:ext uri="{FF2B5EF4-FFF2-40B4-BE49-F238E27FC236}">
                <a16:creationId xmlns:a16="http://schemas.microsoft.com/office/drawing/2014/main" id="{48806E49-BFC6-46AF-89FB-61CDCB85B3A4}"/>
              </a:ext>
            </a:extLst>
          </p:cNvPr>
          <p:cNvSpPr>
            <a:spLocks noGrp="1"/>
          </p:cNvSpPr>
          <p:nvPr>
            <p:ph type="subTitle" idx="1"/>
          </p:nvPr>
        </p:nvSpPr>
        <p:spPr/>
        <p:txBody>
          <a:bodyPr/>
          <a:lstStyle/>
          <a:p>
            <a:r>
              <a:rPr lang="en-US" altLang="zh-CN" dirty="0"/>
              <a:t>Jeffrey Pennington, Richard </a:t>
            </a:r>
            <a:r>
              <a:rPr lang="en-US" altLang="zh-CN" dirty="0" err="1"/>
              <a:t>Socher</a:t>
            </a:r>
            <a:r>
              <a:rPr lang="en-US" altLang="zh-CN" dirty="0"/>
              <a:t>, Christopher D. Manning</a:t>
            </a:r>
          </a:p>
          <a:p>
            <a:r>
              <a:rPr lang="en-US" altLang="zh-CN" dirty="0"/>
              <a:t>Computer Science Department, Stanford University, Stanford, CA 94305</a:t>
            </a:r>
            <a:endParaRPr lang="zh-CN" altLang="en-US" dirty="0"/>
          </a:p>
        </p:txBody>
      </p:sp>
    </p:spTree>
    <p:extLst>
      <p:ext uri="{BB962C8B-B14F-4D97-AF65-F5344CB8AC3E}">
        <p14:creationId xmlns:p14="http://schemas.microsoft.com/office/powerpoint/2010/main" val="36012094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1348</Words>
  <Application>Microsoft Office PowerPoint</Application>
  <PresentationFormat>宽屏</PresentationFormat>
  <Paragraphs>161</Paragraphs>
  <Slides>19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-apple-system</vt:lpstr>
      <vt:lpstr>等线</vt:lpstr>
      <vt:lpstr>等线 Light</vt:lpstr>
      <vt:lpstr>微软雅黑</vt:lpstr>
      <vt:lpstr>Arial</vt:lpstr>
      <vt:lpstr>Calibri Light</vt:lpstr>
      <vt:lpstr>Cambria Math</vt:lpstr>
      <vt:lpstr>Office 主题​​</vt:lpstr>
      <vt:lpstr>MELD: A Multimodal Multi-Party Dataset for Emotion Recognition in Conversation</vt:lpstr>
      <vt:lpstr>MELD: A Multimodal Multi-Party Dataset for Emotion Recognition in Conversation</vt:lpstr>
      <vt:lpstr>Overall Structure of Multimodal Attention Network (MAN)</vt:lpstr>
      <vt:lpstr>Overall Structure of My Current Network</vt:lpstr>
      <vt:lpstr>Text result (20 epoch)</vt:lpstr>
      <vt:lpstr>Audio result</vt:lpstr>
      <vt:lpstr>MFCC: Mel Frequency Cepstral Coefficients</vt:lpstr>
      <vt:lpstr>MFCC: Mel Frequency Cepstral Coefficients</vt:lpstr>
      <vt:lpstr>GloVe: Global Vectors for Word Representation</vt:lpstr>
      <vt:lpstr>PowerPoint 演示文稿</vt:lpstr>
      <vt:lpstr>PowerPoint 演示文稿</vt:lpstr>
      <vt:lpstr>PowerPoint 演示文稿</vt:lpstr>
      <vt:lpstr>PowerPoint 演示文稿</vt:lpstr>
      <vt:lpstr>Attention Is All You Need</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MELD: A Multimodal Multi-Party Dataset for Emotion Recognition in Conversation</dc:title>
  <dc:creator>xinwei zhao</dc:creator>
  <cp:lastModifiedBy>xinwei zhao</cp:lastModifiedBy>
  <cp:revision>13</cp:revision>
  <dcterms:created xsi:type="dcterms:W3CDTF">2019-10-17T03:33:11Z</dcterms:created>
  <dcterms:modified xsi:type="dcterms:W3CDTF">2019-10-17T10:43:04Z</dcterms:modified>
</cp:coreProperties>
</file>